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1"/>
    <p:sldMasterId id="2147483674" r:id="rId2"/>
    <p:sldMasterId id="2147483863" r:id="rId3"/>
    <p:sldMasterId id="2147483875" r:id="rId4"/>
  </p:sldMasterIdLst>
  <p:notesMasterIdLst>
    <p:notesMasterId r:id="rId160"/>
  </p:notesMasterIdLst>
  <p:sldIdLst>
    <p:sldId id="955" r:id="rId5"/>
    <p:sldId id="736" r:id="rId6"/>
    <p:sldId id="926" r:id="rId7"/>
    <p:sldId id="618" r:id="rId8"/>
    <p:sldId id="927" r:id="rId9"/>
    <p:sldId id="756" r:id="rId10"/>
    <p:sldId id="922" r:id="rId11"/>
    <p:sldId id="923" r:id="rId12"/>
    <p:sldId id="924" r:id="rId13"/>
    <p:sldId id="734" r:id="rId14"/>
    <p:sldId id="547" r:id="rId15"/>
    <p:sldId id="613" r:id="rId16"/>
    <p:sldId id="920" r:id="rId17"/>
    <p:sldId id="737" r:id="rId18"/>
    <p:sldId id="936" r:id="rId19"/>
    <p:sldId id="937" r:id="rId20"/>
    <p:sldId id="938" r:id="rId21"/>
    <p:sldId id="939" r:id="rId22"/>
    <p:sldId id="940" r:id="rId23"/>
    <p:sldId id="741" r:id="rId24"/>
    <p:sldId id="934" r:id="rId25"/>
    <p:sldId id="954" r:id="rId26"/>
    <p:sldId id="642" r:id="rId27"/>
    <p:sldId id="973" r:id="rId28"/>
    <p:sldId id="549" r:id="rId29"/>
    <p:sldId id="550" r:id="rId30"/>
    <p:sldId id="619" r:id="rId31"/>
    <p:sldId id="620" r:id="rId32"/>
    <p:sldId id="621" r:id="rId33"/>
    <p:sldId id="971" r:id="rId34"/>
    <p:sldId id="578" r:id="rId35"/>
    <p:sldId id="579" r:id="rId36"/>
    <p:sldId id="580" r:id="rId37"/>
    <p:sldId id="622" r:id="rId38"/>
    <p:sldId id="930" r:id="rId39"/>
    <p:sldId id="833" r:id="rId40"/>
    <p:sldId id="793" r:id="rId41"/>
    <p:sldId id="794" r:id="rId42"/>
    <p:sldId id="795" r:id="rId43"/>
    <p:sldId id="796" r:id="rId44"/>
    <p:sldId id="797" r:id="rId45"/>
    <p:sldId id="798" r:id="rId46"/>
    <p:sldId id="921" r:id="rId47"/>
    <p:sldId id="799" r:id="rId48"/>
    <p:sldId id="800" r:id="rId49"/>
    <p:sldId id="801" r:id="rId50"/>
    <p:sldId id="802" r:id="rId51"/>
    <p:sldId id="803" r:id="rId52"/>
    <p:sldId id="804" r:id="rId53"/>
    <p:sldId id="805" r:id="rId54"/>
    <p:sldId id="806" r:id="rId55"/>
    <p:sldId id="975" r:id="rId56"/>
    <p:sldId id="808" r:id="rId57"/>
    <p:sldId id="809" r:id="rId58"/>
    <p:sldId id="810" r:id="rId59"/>
    <p:sldId id="811" r:id="rId60"/>
    <p:sldId id="812" r:id="rId61"/>
    <p:sldId id="977" r:id="rId62"/>
    <p:sldId id="976" r:id="rId63"/>
    <p:sldId id="980" r:id="rId64"/>
    <p:sldId id="978" r:id="rId65"/>
    <p:sldId id="982" r:id="rId66"/>
    <p:sldId id="983" r:id="rId67"/>
    <p:sldId id="834" r:id="rId68"/>
    <p:sldId id="835" r:id="rId69"/>
    <p:sldId id="824" r:id="rId70"/>
    <p:sldId id="837" r:id="rId71"/>
    <p:sldId id="836" r:id="rId72"/>
    <p:sldId id="827" r:id="rId73"/>
    <p:sldId id="838" r:id="rId74"/>
    <p:sldId id="839" r:id="rId75"/>
    <p:sldId id="840" r:id="rId76"/>
    <p:sldId id="841" r:id="rId77"/>
    <p:sldId id="832" r:id="rId78"/>
    <p:sldId id="855" r:id="rId79"/>
    <p:sldId id="856" r:id="rId80"/>
    <p:sldId id="581" r:id="rId81"/>
    <p:sldId id="582" r:id="rId82"/>
    <p:sldId id="932" r:id="rId83"/>
    <p:sldId id="758" r:id="rId84"/>
    <p:sldId id="787" r:id="rId85"/>
    <p:sldId id="789" r:id="rId86"/>
    <p:sldId id="790" r:id="rId87"/>
    <p:sldId id="759" r:id="rId88"/>
    <p:sldId id="760" r:id="rId89"/>
    <p:sldId id="761" r:id="rId90"/>
    <p:sldId id="762" r:id="rId91"/>
    <p:sldId id="763" r:id="rId92"/>
    <p:sldId id="764" r:id="rId93"/>
    <p:sldId id="765" r:id="rId94"/>
    <p:sldId id="854" r:id="rId95"/>
    <p:sldId id="853" r:id="rId96"/>
    <p:sldId id="767" r:id="rId97"/>
    <p:sldId id="851" r:id="rId98"/>
    <p:sldId id="852" r:id="rId99"/>
    <p:sldId id="858" r:id="rId100"/>
    <p:sldId id="859" r:id="rId101"/>
    <p:sldId id="957" r:id="rId102"/>
    <p:sldId id="956" r:id="rId103"/>
    <p:sldId id="894" r:id="rId104"/>
    <p:sldId id="897" r:id="rId105"/>
    <p:sldId id="898" r:id="rId106"/>
    <p:sldId id="900" r:id="rId107"/>
    <p:sldId id="901" r:id="rId108"/>
    <p:sldId id="907" r:id="rId109"/>
    <p:sldId id="906" r:id="rId110"/>
    <p:sldId id="905" r:id="rId111"/>
    <p:sldId id="887" r:id="rId112"/>
    <p:sldId id="888" r:id="rId113"/>
    <p:sldId id="865" r:id="rId114"/>
    <p:sldId id="866" r:id="rId115"/>
    <p:sldId id="867" r:id="rId116"/>
    <p:sldId id="868" r:id="rId117"/>
    <p:sldId id="869" r:id="rId118"/>
    <p:sldId id="870" r:id="rId119"/>
    <p:sldId id="871" r:id="rId120"/>
    <p:sldId id="872" r:id="rId121"/>
    <p:sldId id="873" r:id="rId122"/>
    <p:sldId id="874" r:id="rId123"/>
    <p:sldId id="875" r:id="rId124"/>
    <p:sldId id="889" r:id="rId125"/>
    <p:sldId id="890" r:id="rId126"/>
    <p:sldId id="877" r:id="rId127"/>
    <p:sldId id="878" r:id="rId128"/>
    <p:sldId id="879" r:id="rId129"/>
    <p:sldId id="880" r:id="rId130"/>
    <p:sldId id="881" r:id="rId131"/>
    <p:sldId id="882" r:id="rId132"/>
    <p:sldId id="891" r:id="rId133"/>
    <p:sldId id="892" r:id="rId134"/>
    <p:sldId id="884" r:id="rId135"/>
    <p:sldId id="908" r:id="rId136"/>
    <p:sldId id="885" r:id="rId137"/>
    <p:sldId id="909" r:id="rId138"/>
    <p:sldId id="910" r:id="rId139"/>
    <p:sldId id="893" r:id="rId140"/>
    <p:sldId id="913" r:id="rId141"/>
    <p:sldId id="916" r:id="rId142"/>
    <p:sldId id="917" r:id="rId143"/>
    <p:sldId id="911" r:id="rId144"/>
    <p:sldId id="918" r:id="rId145"/>
    <p:sldId id="919" r:id="rId146"/>
    <p:sldId id="680" r:id="rId147"/>
    <p:sldId id="711" r:id="rId148"/>
    <p:sldId id="712" r:id="rId149"/>
    <p:sldId id="915" r:id="rId150"/>
    <p:sldId id="914" r:id="rId151"/>
    <p:sldId id="718" r:id="rId152"/>
    <p:sldId id="719" r:id="rId153"/>
    <p:sldId id="958" r:id="rId154"/>
    <p:sldId id="720" r:id="rId155"/>
    <p:sldId id="721" r:id="rId156"/>
    <p:sldId id="722" r:id="rId157"/>
    <p:sldId id="696" r:id="rId158"/>
    <p:sldId id="950" r:id="rId15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66CC"/>
    <a:srgbClr val="B2B2B2"/>
    <a:srgbClr val="FF0000"/>
    <a:srgbClr val="C0C0C0"/>
    <a:srgbClr val="373737"/>
    <a:srgbClr val="339933"/>
    <a:srgbClr val="BFBFBF"/>
    <a:srgbClr val="809DE1"/>
    <a:srgbClr val="7F9CE0"/>
    <a:srgbClr val="0C6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14" autoAdjust="0"/>
    <p:restoredTop sz="94660"/>
  </p:normalViewPr>
  <p:slideViewPr>
    <p:cSldViewPr>
      <p:cViewPr varScale="1">
        <p:scale>
          <a:sx n="60" d="100"/>
          <a:sy n="60" d="100"/>
        </p:scale>
        <p:origin x="1376" y="52"/>
      </p:cViewPr>
      <p:guideLst>
        <p:guide orient="horz" pos="218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494"/>
    </p:cViewPr>
  </p:sorterViewPr>
  <p:notesViewPr>
    <p:cSldViewPr>
      <p:cViewPr varScale="1">
        <p:scale>
          <a:sx n="80" d="100"/>
          <a:sy n="80" d="100"/>
        </p:scale>
        <p:origin x="-1632" y="-120"/>
      </p:cViewPr>
      <p:guideLst>
        <p:guide orient="horz" pos="2880"/>
        <p:guide pos="2160"/>
      </p:guideLst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59" Type="http://schemas.openxmlformats.org/officeDocument/2006/relationships/slide" Target="slides/slide155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53" Type="http://schemas.openxmlformats.org/officeDocument/2006/relationships/slide" Target="slides/slide49.xml"/><Relationship Id="rId74" Type="http://schemas.openxmlformats.org/officeDocument/2006/relationships/slide" Target="slides/slide70.xml"/><Relationship Id="rId128" Type="http://schemas.openxmlformats.org/officeDocument/2006/relationships/slide" Target="slides/slide124.xml"/><Relationship Id="rId149" Type="http://schemas.openxmlformats.org/officeDocument/2006/relationships/slide" Target="slides/slide145.xml"/><Relationship Id="rId5" Type="http://schemas.openxmlformats.org/officeDocument/2006/relationships/slide" Target="slides/slide1.xml"/><Relationship Id="rId95" Type="http://schemas.openxmlformats.org/officeDocument/2006/relationships/slide" Target="slides/slide91.xml"/><Relationship Id="rId160" Type="http://schemas.openxmlformats.org/officeDocument/2006/relationships/notesMaster" Target="notesMasters/notesMaster1.xml"/><Relationship Id="rId22" Type="http://schemas.openxmlformats.org/officeDocument/2006/relationships/slide" Target="slides/slide18.xml"/><Relationship Id="rId43" Type="http://schemas.openxmlformats.org/officeDocument/2006/relationships/slide" Target="slides/slide39.xml"/><Relationship Id="rId64" Type="http://schemas.openxmlformats.org/officeDocument/2006/relationships/slide" Target="slides/slide60.xml"/><Relationship Id="rId118" Type="http://schemas.openxmlformats.org/officeDocument/2006/relationships/slide" Target="slides/slide114.xml"/><Relationship Id="rId139" Type="http://schemas.openxmlformats.org/officeDocument/2006/relationships/slide" Target="slides/slide135.xml"/><Relationship Id="rId85" Type="http://schemas.openxmlformats.org/officeDocument/2006/relationships/slide" Target="slides/slide81.xml"/><Relationship Id="rId150" Type="http://schemas.openxmlformats.org/officeDocument/2006/relationships/slide" Target="slides/slide146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openxmlformats.org/officeDocument/2006/relationships/slide" Target="slides/slide120.xml"/><Relationship Id="rId129" Type="http://schemas.openxmlformats.org/officeDocument/2006/relationships/slide" Target="slides/slide125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40" Type="http://schemas.openxmlformats.org/officeDocument/2006/relationships/slide" Target="slides/slide136.xml"/><Relationship Id="rId145" Type="http://schemas.openxmlformats.org/officeDocument/2006/relationships/slide" Target="slides/slide141.xml"/><Relationship Id="rId16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35" Type="http://schemas.openxmlformats.org/officeDocument/2006/relationships/slide" Target="slides/slide131.xml"/><Relationship Id="rId151" Type="http://schemas.openxmlformats.org/officeDocument/2006/relationships/slide" Target="slides/slide147.xml"/><Relationship Id="rId156" Type="http://schemas.openxmlformats.org/officeDocument/2006/relationships/slide" Target="slides/slide152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141" Type="http://schemas.openxmlformats.org/officeDocument/2006/relationships/slide" Target="slides/slide137.xml"/><Relationship Id="rId146" Type="http://schemas.openxmlformats.org/officeDocument/2006/relationships/slide" Target="slides/slide14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16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slide" Target="slides/slide127.xml"/><Relationship Id="rId136" Type="http://schemas.openxmlformats.org/officeDocument/2006/relationships/slide" Target="slides/slide132.xml"/><Relationship Id="rId157" Type="http://schemas.openxmlformats.org/officeDocument/2006/relationships/slide" Target="slides/slide15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52" Type="http://schemas.openxmlformats.org/officeDocument/2006/relationships/slide" Target="slides/slide14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147" Type="http://schemas.openxmlformats.org/officeDocument/2006/relationships/slide" Target="slides/slide14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slide" Target="slides/slide138.xml"/><Relationship Id="rId16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158" Type="http://schemas.openxmlformats.org/officeDocument/2006/relationships/slide" Target="slides/slide154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3" Type="http://schemas.openxmlformats.org/officeDocument/2006/relationships/slide" Target="slides/slide149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slide" Target="slides/slide139.xml"/><Relationship Id="rId148" Type="http://schemas.openxmlformats.org/officeDocument/2006/relationships/slide" Target="slides/slide144.xml"/><Relationship Id="rId16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54" Type="http://schemas.openxmlformats.org/officeDocument/2006/relationships/slide" Target="slides/slide150.xml"/><Relationship Id="rId16" Type="http://schemas.openxmlformats.org/officeDocument/2006/relationships/slide" Target="slides/slide12.xml"/><Relationship Id="rId37" Type="http://schemas.openxmlformats.org/officeDocument/2006/relationships/slide" Target="slides/slide33.xml"/><Relationship Id="rId58" Type="http://schemas.openxmlformats.org/officeDocument/2006/relationships/slide" Target="slides/slide54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44" Type="http://schemas.openxmlformats.org/officeDocument/2006/relationships/slide" Target="slides/slide140.xml"/><Relationship Id="rId90" Type="http://schemas.openxmlformats.org/officeDocument/2006/relationships/slide" Target="slides/slide86.xml"/><Relationship Id="rId27" Type="http://schemas.openxmlformats.org/officeDocument/2006/relationships/slide" Target="slides/slide23.xml"/><Relationship Id="rId48" Type="http://schemas.openxmlformats.org/officeDocument/2006/relationships/slide" Target="slides/slide44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34" Type="http://schemas.openxmlformats.org/officeDocument/2006/relationships/slide" Target="slides/slide130.xml"/><Relationship Id="rId80" Type="http://schemas.openxmlformats.org/officeDocument/2006/relationships/slide" Target="slides/slide76.xml"/><Relationship Id="rId155" Type="http://schemas.openxmlformats.org/officeDocument/2006/relationships/slide" Target="slides/slide151.xml"/></Relationships>
</file>

<file path=ppt/media/image1.png>
</file>

<file path=ppt/media/image10.gif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jpeg>
</file>

<file path=ppt/media/image5.gi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20000"/>
              </a:spcBef>
              <a:buFontTx/>
              <a:buChar char="•"/>
              <a:defRPr kumimoji="0" sz="1200">
                <a:latin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89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20000"/>
              </a:spcBef>
              <a:buFontTx/>
              <a:buChar char="•"/>
              <a:defRPr kumimoji="0" sz="1200">
                <a:latin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389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20000"/>
              </a:spcBef>
              <a:buFontTx/>
              <a:buChar char="•"/>
              <a:defRPr kumimoji="0" sz="1200">
                <a:latin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89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20000"/>
              </a:spcBef>
              <a:buFontTx/>
              <a:buChar char="•"/>
              <a:defRPr kumimoji="0" sz="1200"/>
            </a:lvl1pPr>
          </a:lstStyle>
          <a:p>
            <a:pPr>
              <a:defRPr/>
            </a:pPr>
            <a:fld id="{A63EE00D-548C-40FE-BC96-2C6045CD0B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1397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F4385ABE-6817-484C-8D3D-ED7AF42E4090}" type="slidenum">
              <a:rPr kumimoji="0" lang="en-US" altLang="en-US" smtClean="0"/>
              <a:pPr/>
              <a:t>1</a:t>
            </a:fld>
            <a:endParaRPr kumimoji="0" lang="en-US" altLang="en-US"/>
          </a:p>
        </p:txBody>
      </p:sp>
    </p:spTree>
    <p:extLst>
      <p:ext uri="{BB962C8B-B14F-4D97-AF65-F5344CB8AC3E}">
        <p14:creationId xmlns:p14="http://schemas.microsoft.com/office/powerpoint/2010/main" val="7156007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D8B72A25-D6B6-466A-8151-93EF25720E95}" type="slidenum">
              <a:rPr kumimoji="0" lang="zh-TW" altLang="en-US" smtClean="0"/>
              <a:pPr/>
              <a:t>22</a:t>
            </a:fld>
            <a:endParaRPr kumimoji="0" lang="en-US" altLang="zh-TW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0726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24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29061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8B435993-0FDE-4B5E-BB90-2FAC54C58A0C}" type="slidenum">
              <a:rPr kumimoji="0" lang="en-US" altLang="en-US" smtClean="0"/>
              <a:pPr/>
              <a:t>25</a:t>
            </a:fld>
            <a:endParaRPr kumimoji="0" lang="en-US" altLang="en-US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036604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CFB8E9FF-12D8-4F39-9659-D02B8E827FED}" type="slidenum">
              <a:rPr kumimoji="0" lang="en-US" altLang="en-US" smtClean="0"/>
              <a:pPr/>
              <a:t>26</a:t>
            </a:fld>
            <a:endParaRPr kumimoji="0" lang="en-US" altLang="en-US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9197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30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84719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34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19461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35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00299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36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16062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64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26316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65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8557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A5C679D-9833-42EA-A462-85C5A63F1B30}" type="slidenum">
              <a:rPr kumimoji="0" lang="en-US" altLang="en-US" smtClean="0"/>
              <a:pPr/>
              <a:t>11</a:t>
            </a:fld>
            <a:endParaRPr kumimoji="0" lang="en-US" altLang="en-US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02546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67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82847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68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3040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70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299182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71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39088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72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00776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EFA60B42-1A69-441A-B3EC-F44A9B6E0A01}" type="slidenum">
              <a:rPr kumimoji="0" lang="en-US" altLang="en-US" smtClean="0"/>
              <a:pPr/>
              <a:t>73</a:t>
            </a:fld>
            <a:endParaRPr kumimoji="0" lang="en-US" alt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29014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75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5045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76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2594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3EE00D-548C-40FE-BC96-2C6045CD0BEC}" type="slidenum">
              <a:rPr lang="en-US" altLang="en-US" smtClean="0"/>
              <a:pPr>
                <a:defRPr/>
              </a:pPr>
              <a:t>78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41500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AC1AD033-BB97-4E18-84B5-67B86E97ED80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79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8896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D8B72A25-D6B6-466A-8151-93EF25720E95}" type="slidenum">
              <a:rPr kumimoji="0" lang="zh-TW" altLang="en-US" smtClean="0"/>
              <a:pPr/>
              <a:t>15</a:t>
            </a:fld>
            <a:endParaRPr kumimoji="0" lang="en-US" altLang="zh-TW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819091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AC1AD033-BB97-4E18-84B5-67B86E97ED80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80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94323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AC1AD033-BB97-4E18-84B5-67B86E97ED80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81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50737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AC1AD033-BB97-4E18-84B5-67B86E97ED80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82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08810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AC1AD033-BB97-4E18-84B5-67B86E97ED80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83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75485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B486862A-737C-426D-B6B9-5AA279846CA0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84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90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0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888905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F799E401-34FD-425F-A477-620A83372260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85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92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64404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0061FBE0-5A96-492D-8778-11FFB4664A81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86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94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880693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0061FBE0-5A96-492D-8778-11FFB4664A81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87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94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894655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F799E401-34FD-425F-A477-620A83372260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88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92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280391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F799E401-34FD-425F-A477-620A83372260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89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92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9287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D8B72A25-D6B6-466A-8151-93EF25720E95}" type="slidenum">
              <a:rPr kumimoji="0" lang="zh-TW" altLang="en-US" smtClean="0"/>
              <a:pPr/>
              <a:t>16</a:t>
            </a:fld>
            <a:endParaRPr kumimoji="0" lang="en-US" altLang="zh-TW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374877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F799E401-34FD-425F-A477-620A83372260}" type="slidenum">
              <a:rPr kumimoji="0" lang="zh-TW" altLang="en-US" sz="120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/>
              <a:t>90</a:t>
            </a:fld>
            <a:endParaRPr kumimoji="0" lang="en-US" altLang="zh-TW" sz="120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92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688179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91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690401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92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24235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31100C14-7B42-46B1-82D1-5C1E7FD10AFE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93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3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218366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94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99913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95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18923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31100C14-7B42-46B1-82D1-5C1E7FD10AFE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96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3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7833858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F62385E-AD76-4ABE-96A6-CB0580A737E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97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919735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F62385E-AD76-4ABE-96A6-CB0580A737E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98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882724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F62385E-AD76-4ABE-96A6-CB0580A737E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99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2759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D8B72A25-D6B6-466A-8151-93EF25720E95}" type="slidenum">
              <a:rPr kumimoji="0" lang="zh-TW" altLang="en-US" smtClean="0"/>
              <a:pPr/>
              <a:t>17</a:t>
            </a:fld>
            <a:endParaRPr kumimoji="0" lang="en-US" altLang="zh-TW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99803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F62385E-AD76-4ABE-96A6-CB0580A737E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100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019490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F62385E-AD76-4ABE-96A6-CB0580A737E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101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540057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F62385E-AD76-4ABE-96A6-CB0580A737E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102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108102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F62385E-AD76-4ABE-96A6-CB0580A737E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103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982097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F62385E-AD76-4ABE-96A6-CB0580A737E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104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179745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F62385E-AD76-4ABE-96A6-CB0580A737E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105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145148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F62385E-AD76-4ABE-96A6-CB0580A737E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106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026861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F62385E-AD76-4ABE-96A6-CB0580A737E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107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240247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108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05389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109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075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D8B72A25-D6B6-466A-8151-93EF25720E95}" type="slidenum">
              <a:rPr kumimoji="0" lang="zh-TW" altLang="en-US" smtClean="0"/>
              <a:pPr/>
              <a:t>18</a:t>
            </a:fld>
            <a:endParaRPr kumimoji="0" lang="en-US" altLang="zh-TW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632226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121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57838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122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8977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129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6911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130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41658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latin typeface="Arial" pitchFamily="34" charset="0"/>
                <a:ea typeface="ＭＳ Ｐゴシック" pitchFamily="34" charset="-128"/>
              </a:rPr>
              <a:pPr algn="r" eaLnBrk="0" hangingPunct="0"/>
              <a:t>136</a:t>
            </a:fld>
            <a:endParaRPr kumimoji="0" lang="en-US" altLang="en-US" sz="1200" b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54163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r">
              <a:spcBef>
                <a:spcPct val="20000"/>
              </a:spcBef>
              <a:buFontTx/>
              <a:buChar char="•"/>
            </a:pPr>
            <a:fld id="{D3B6159B-7532-4FA1-9774-D3D764F4F9A4}" type="slidenum">
              <a:rPr kumimoji="0" lang="en-US" altLang="en-US" sz="1200"/>
              <a:pPr algn="r">
                <a:spcBef>
                  <a:spcPct val="20000"/>
                </a:spcBef>
                <a:buFontTx/>
                <a:buChar char="•"/>
              </a:pPr>
              <a:t>137</a:t>
            </a:fld>
            <a:endParaRPr kumimoji="0" lang="en-US" altLang="en-US" sz="120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0932251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r">
              <a:spcBef>
                <a:spcPct val="20000"/>
              </a:spcBef>
              <a:buFontTx/>
              <a:buChar char="•"/>
            </a:pPr>
            <a:fld id="{D3B6159B-7532-4FA1-9774-D3D764F4F9A4}" type="slidenum">
              <a:rPr kumimoji="0" lang="en-US" altLang="en-US" sz="1200"/>
              <a:pPr algn="r">
                <a:spcBef>
                  <a:spcPct val="20000"/>
                </a:spcBef>
                <a:buFontTx/>
                <a:buChar char="•"/>
              </a:pPr>
              <a:t>139</a:t>
            </a:fld>
            <a:endParaRPr kumimoji="0" lang="en-US" altLang="en-US" sz="120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045297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r">
              <a:spcBef>
                <a:spcPct val="20000"/>
              </a:spcBef>
              <a:buFontTx/>
              <a:buChar char="•"/>
            </a:pPr>
            <a:fld id="{D3B6159B-7532-4FA1-9774-D3D764F4F9A4}" type="slidenum">
              <a:rPr kumimoji="0" lang="en-US" altLang="en-US" sz="1200"/>
              <a:pPr algn="r">
                <a:spcBef>
                  <a:spcPct val="20000"/>
                </a:spcBef>
                <a:buFontTx/>
                <a:buChar char="•"/>
              </a:pPr>
              <a:t>140</a:t>
            </a:fld>
            <a:endParaRPr kumimoji="0" lang="en-US" altLang="en-US" sz="120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8824262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r">
              <a:spcBef>
                <a:spcPct val="20000"/>
              </a:spcBef>
              <a:buFontTx/>
              <a:buChar char="•"/>
            </a:pPr>
            <a:fld id="{D3B6159B-7532-4FA1-9774-D3D764F4F9A4}" type="slidenum">
              <a:rPr kumimoji="0" lang="en-US" altLang="en-US" sz="1200"/>
              <a:pPr algn="r">
                <a:spcBef>
                  <a:spcPct val="20000"/>
                </a:spcBef>
                <a:buFontTx/>
                <a:buChar char="•"/>
              </a:pPr>
              <a:t>142</a:t>
            </a:fld>
            <a:endParaRPr kumimoji="0" lang="en-US" altLang="en-US" sz="120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3415892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r">
              <a:spcBef>
                <a:spcPct val="20000"/>
              </a:spcBef>
              <a:buFontTx/>
              <a:buChar char="•"/>
            </a:pPr>
            <a:fld id="{D3B6159B-7532-4FA1-9774-D3D764F4F9A4}" type="slidenum">
              <a:rPr kumimoji="0" lang="en-US" altLang="en-US" sz="1200"/>
              <a:pPr algn="r">
                <a:spcBef>
                  <a:spcPct val="20000"/>
                </a:spcBef>
                <a:buFontTx/>
                <a:buChar char="•"/>
              </a:pPr>
              <a:t>143</a:t>
            </a:fld>
            <a:endParaRPr kumimoji="0" lang="en-US" altLang="en-US" sz="120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322616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D8B72A25-D6B6-466A-8151-93EF25720E95}" type="slidenum">
              <a:rPr kumimoji="0" lang="zh-TW" altLang="en-US" smtClean="0"/>
              <a:pPr/>
              <a:t>19</a:t>
            </a:fld>
            <a:endParaRPr kumimoji="0" lang="en-US" altLang="zh-TW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667396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r"/>
            <a:fld id="{7962F95E-EF5D-42FA-A7DB-E14A0EDB435E}" type="slidenum">
              <a:rPr kumimoji="0" lang="zh-TW" altLang="en-US" sz="1200">
                <a:ea typeface="MS PGothic" panose="020B0600070205080204" pitchFamily="34" charset="-128"/>
              </a:rPr>
              <a:pPr algn="r"/>
              <a:t>145</a:t>
            </a:fld>
            <a:endParaRPr kumimoji="0" lang="en-US" altLang="zh-TW" sz="1200">
              <a:ea typeface="MS PGothic" panose="020B0600070205080204" pitchFamily="34" charset="-128"/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985404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r">
              <a:spcBef>
                <a:spcPct val="20000"/>
              </a:spcBef>
              <a:buFontTx/>
              <a:buChar char="•"/>
            </a:pPr>
            <a:fld id="{D3B6159B-7532-4FA1-9774-D3D764F4F9A4}" type="slidenum">
              <a:rPr kumimoji="0" lang="en-US" altLang="en-US" sz="1200"/>
              <a:pPr algn="r">
                <a:spcBef>
                  <a:spcPct val="20000"/>
                </a:spcBef>
                <a:buFontTx/>
                <a:buChar char="•"/>
              </a:pPr>
              <a:t>146</a:t>
            </a:fld>
            <a:endParaRPr kumimoji="0" lang="en-US" altLang="en-US" sz="120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4998488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r">
              <a:spcBef>
                <a:spcPct val="20000"/>
              </a:spcBef>
              <a:buFontTx/>
              <a:buChar char="•"/>
            </a:pPr>
            <a:fld id="{D3B6159B-7532-4FA1-9774-D3D764F4F9A4}" type="slidenum">
              <a:rPr kumimoji="0" lang="en-US" altLang="en-US" sz="1200"/>
              <a:pPr algn="r">
                <a:spcBef>
                  <a:spcPct val="20000"/>
                </a:spcBef>
                <a:buFontTx/>
                <a:buChar char="•"/>
              </a:pPr>
              <a:t>147</a:t>
            </a:fld>
            <a:endParaRPr kumimoji="0" lang="en-US" altLang="en-US" sz="1200"/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6823201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63EE00D-548C-40FE-BC96-2C6045CD0BEC}" type="slidenum">
              <a:rPr lang="en-US" altLang="en-US" smtClean="0"/>
              <a:pPr>
                <a:defRPr/>
              </a:pPr>
              <a:t>151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73056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D8B72A25-D6B6-466A-8151-93EF25720E95}" type="slidenum">
              <a:rPr kumimoji="0" lang="zh-TW" altLang="en-US" smtClean="0"/>
              <a:pPr/>
              <a:t>20</a:t>
            </a:fld>
            <a:endParaRPr kumimoji="0" lang="en-US" altLang="zh-TW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6675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D8B72A25-D6B6-466A-8151-93EF25720E95}" type="slidenum">
              <a:rPr kumimoji="0" lang="zh-TW" altLang="en-US" smtClean="0"/>
              <a:pPr/>
              <a:t>21</a:t>
            </a:fld>
            <a:endParaRPr kumimoji="0" lang="en-US" altLang="zh-TW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6609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F1042E-016C-401A-BBA8-55EB26D40A5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3796427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EA8752-065C-4E21-82F5-83566CDFBBD2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865365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962BCE-326E-4E57-93FB-231FD7087ECC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19681564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C6C7F6E8-B0FC-47C7-89B0-54CB7931FC67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846856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D76900C2-10B9-45B3-8D9A-5023893FFC0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879003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81FD24CA-C1D6-4CBB-B67F-7466851979D6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76084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57DF2A0B-4898-4DB7-AD01-92912A7952E4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58918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E28C13C1-15B2-4F6F-9E82-C2FB01B7C290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198478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E2894635-DBEF-48CE-8F0F-D1FA7FB6F1F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124373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97D4D756-B701-4CED-BCB8-9860A4ACC870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972539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4F689F3A-1065-431E-A2B8-C2458C1AEFC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31191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D2CA64-BE4E-4D5C-9E60-1B52DCDF7EAD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48665536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A479C2B0-B397-49C2-92B9-08A7B98C3178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457497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449A24E1-3338-452F-BBE3-33EB9D7447B2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226308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B712E117-AF84-40A9-A290-8EC124D188F9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499629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8F2176-1F67-4ECC-A27A-4A0E1D51808A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40458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4B2947-DBE8-4A27-8B29-7FB18DBA6A54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9844059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78C449-92C0-45C5-9E13-7DE8FCDD4E9E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156738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C0921D-11B1-43CA-9D12-4E76C2648724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187274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DFD6E8-976B-4B0B-8DE3-32C457A8785C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864673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1FD9FB-5F19-4931-924C-B41E1FA72281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389902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1CCCC9-F503-421A-B9B0-2C543F88E9E5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14603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DA51DE-DD0E-47AB-A099-A18C0FEF3A99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908336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678414-4CDC-431B-B0A7-BD6A7A78EAD5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808359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C8BD65-6336-45EE-B8FE-D2AA10B2F1C9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08899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E375FC-C06F-469D-B530-31E61586D341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384837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58D8CD-C025-4570-83A2-8C58F8049543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141450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3E9DFA-2375-43D3-8F2F-9120FCBFCBDF}" type="slidenum">
              <a:rPr lang="zh-TW" altLang="en-US">
                <a:solidFill>
                  <a:srgbClr val="000000"/>
                </a:solidFill>
              </a:rPr>
              <a:pPr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4504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698221-7768-4AA9-ABDD-6DA8C387C0D8}" type="slidenum">
              <a:rPr lang="zh-TW" altLang="en-US">
                <a:solidFill>
                  <a:srgbClr val="000000"/>
                </a:solidFill>
              </a:rPr>
              <a:pPr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82391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B95A4F-5E79-4052-8430-4B80813F0CEA}" type="slidenum">
              <a:rPr lang="zh-TW" altLang="en-US">
                <a:solidFill>
                  <a:srgbClr val="000000"/>
                </a:solidFill>
              </a:rPr>
              <a:pPr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27978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F9274E-7928-4A93-9E78-11DFD44612B3}" type="slidenum">
              <a:rPr lang="zh-TW" altLang="en-US">
                <a:solidFill>
                  <a:srgbClr val="000000"/>
                </a:solidFill>
              </a:rPr>
              <a:pPr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76175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2735D6-FAB9-44CE-9CB3-E8275C4A9716}" type="slidenum">
              <a:rPr lang="zh-TW" altLang="en-US">
                <a:solidFill>
                  <a:srgbClr val="000000"/>
                </a:solidFill>
              </a:rPr>
              <a:pPr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30086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D0A197F-89FD-4FFF-85A0-12AE6075D413}" type="slidenum">
              <a:rPr lang="zh-TW" altLang="en-US">
                <a:solidFill>
                  <a:srgbClr val="000000"/>
                </a:solidFill>
              </a:rPr>
              <a:pPr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719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85C618-75E6-4C4C-85CA-E5C462325438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242503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D49ECA-8A50-4F50-A4A7-8AF19657EAC2}" type="slidenum">
              <a:rPr lang="zh-TW" altLang="en-US">
                <a:solidFill>
                  <a:srgbClr val="000000"/>
                </a:solidFill>
              </a:rPr>
              <a:pPr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238897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29F7FF-CA82-4FB4-A581-557DE06652FE}" type="slidenum">
              <a:rPr lang="zh-TW" altLang="en-US">
                <a:solidFill>
                  <a:srgbClr val="000000"/>
                </a:solidFill>
              </a:rPr>
              <a:pPr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307663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B0EAF4-E4D3-413D-89DD-A49765D6AA65}" type="slidenum">
              <a:rPr lang="zh-TW" altLang="en-US">
                <a:solidFill>
                  <a:srgbClr val="000000"/>
                </a:solidFill>
              </a:rPr>
              <a:pPr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515595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9BBDC2-7EE1-4027-B726-A3CED4A88925}" type="slidenum">
              <a:rPr lang="zh-TW" altLang="en-US">
                <a:solidFill>
                  <a:srgbClr val="000000"/>
                </a:solidFill>
              </a:rPr>
              <a:pPr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088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7CF5B8-B833-439C-AD34-302A905858B4}" type="slidenum">
              <a:rPr lang="zh-TW" altLang="en-US">
                <a:solidFill>
                  <a:srgbClr val="000000"/>
                </a:solidFill>
              </a:rPr>
              <a:pPr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6974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D5780B-165A-4D5F-A9D2-EBE53C616C29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3859972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AF6D60-95A5-4F5C-A08C-849B0A357B29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8463421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BAA0CC-0B6A-4BBB-B8CC-F193FB062F05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40454567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A4D2AC-D48A-460C-9B06-3045AC9A9300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4625357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73AD68-2427-4F8D-B61E-0FB04C483921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3815191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4352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352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352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EFDF27C6-2E3F-4653-AD05-B0DA4D175FEC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ransition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116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b="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11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116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ADBFDCB1-10D4-4D91-A6FB-9575559ED0EC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4352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352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352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64615F6F-3559-45EA-B50E-257B8FC15A6C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971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4" r:id="rId1"/>
    <p:sldLayoutId id="2147483865" r:id="rId2"/>
    <p:sldLayoutId id="2147483866" r:id="rId3"/>
    <p:sldLayoutId id="2147483867" r:id="rId4"/>
    <p:sldLayoutId id="2147483868" r:id="rId5"/>
    <p:sldLayoutId id="2147483869" r:id="rId6"/>
    <p:sldLayoutId id="2147483870" r:id="rId7"/>
    <p:sldLayoutId id="2147483871" r:id="rId8"/>
    <p:sldLayoutId id="2147483872" r:id="rId9"/>
    <p:sldLayoutId id="2147483873" r:id="rId10"/>
    <p:sldLayoutId id="2147483874" r:id="rId11"/>
  </p:sldLayoutIdLst>
  <p:transition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116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latin typeface="Arial" charset="0"/>
              </a:defRPr>
            </a:lvl1pPr>
          </a:lstStyle>
          <a:p>
            <a:pPr eaLnBrk="1" hangingPunct="1"/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1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latin typeface="Arial" charset="0"/>
              </a:defRPr>
            </a:lvl1pPr>
          </a:lstStyle>
          <a:p>
            <a:pPr eaLnBrk="1" hangingPunct="1"/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16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Arial" charset="0"/>
              </a:defRPr>
            </a:lvl1pPr>
          </a:lstStyle>
          <a:p>
            <a:pPr eaLnBrk="1" hangingPunct="1"/>
            <a:fld id="{6E6D5B29-6CEA-4CAC-A2D3-0B66928EE072}" type="slidenum">
              <a:rPr lang="zh-TW" altLang="en-US">
                <a:solidFill>
                  <a:srgbClr val="000000"/>
                </a:solidFill>
              </a:rPr>
              <a:pPr eaLnBrk="1" hangingPunct="1"/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0166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6" r:id="rId1"/>
    <p:sldLayoutId id="2147483877" r:id="rId2"/>
    <p:sldLayoutId id="2147483878" r:id="rId3"/>
    <p:sldLayoutId id="2147483879" r:id="rId4"/>
    <p:sldLayoutId id="2147483880" r:id="rId5"/>
    <p:sldLayoutId id="2147483881" r:id="rId6"/>
    <p:sldLayoutId id="2147483882" r:id="rId7"/>
    <p:sldLayoutId id="2147483883" r:id="rId8"/>
    <p:sldLayoutId id="2147483884" r:id="rId9"/>
    <p:sldLayoutId id="2147483885" r:id="rId10"/>
    <p:sldLayoutId id="2147483886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tevewhaga@cse.nsysu.edu.tw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0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0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0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0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0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0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0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0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0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0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0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0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0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0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9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8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8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8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0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0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0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0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0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0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0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0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0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0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0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0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0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0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0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0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0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0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Content Placeholder 2"/>
          <p:cNvSpPr>
            <a:spLocks noGrp="1"/>
          </p:cNvSpPr>
          <p:nvPr>
            <p:ph idx="1"/>
          </p:nvPr>
        </p:nvSpPr>
        <p:spPr>
          <a:xfrm>
            <a:off x="457200" y="266700"/>
            <a:ext cx="8686800" cy="61722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zh-TW" dirty="0"/>
              <a:t>Professor: Steve </a:t>
            </a:r>
            <a:r>
              <a:rPr lang="en-US" altLang="zh-TW" dirty="0" err="1"/>
              <a:t>Haga</a:t>
            </a:r>
            <a:endParaRPr lang="en-US" altLang="zh-TW" dirty="0"/>
          </a:p>
          <a:p>
            <a:pPr eaLnBrk="1" hangingPunct="1">
              <a:buFontTx/>
              <a:buNone/>
            </a:pPr>
            <a:r>
              <a:rPr lang="en-US" altLang="zh-TW" dirty="0"/>
              <a:t>Office:  EC9037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Office Hours: Monday 12:00-2:00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                      Friday 10:00-12:00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Email: </a:t>
            </a:r>
            <a:r>
              <a:rPr lang="en-US" altLang="zh-TW" dirty="0">
                <a:hlinkClick r:id="rId3"/>
              </a:rPr>
              <a:t>stevewhaga@yahoo.com</a:t>
            </a:r>
            <a:endParaRPr lang="en-US" altLang="zh-TW" dirty="0"/>
          </a:p>
          <a:p>
            <a:pPr eaLnBrk="1" hangingPunct="1">
              <a:buFontTx/>
              <a:buNone/>
            </a:pPr>
            <a:r>
              <a:rPr lang="en-US" altLang="zh-TW" dirty="0"/>
              <a:t>	</a:t>
            </a:r>
            <a:r>
              <a:rPr lang="en-US" altLang="zh-TW" sz="2800" dirty="0"/>
              <a:t>(Please write the subject heading in Me.)</a:t>
            </a:r>
          </a:p>
          <a:p>
            <a:pPr eaLnBrk="1" hangingPunct="1">
              <a:buFontTx/>
              <a:buNone/>
            </a:pPr>
            <a:endParaRPr lang="en-US" altLang="zh-TW" sz="2800" dirty="0"/>
          </a:p>
          <a:p>
            <a:pPr eaLnBrk="1" hangingPunct="1">
              <a:buFontTx/>
              <a:buNone/>
            </a:pPr>
            <a:r>
              <a:rPr lang="en-US" altLang="zh-TW" sz="2800" dirty="0"/>
              <a:t>TA: </a:t>
            </a:r>
            <a:r>
              <a:rPr lang="en-US" altLang="zh-TW" sz="2800" b="1" dirty="0"/>
              <a:t>???</a:t>
            </a:r>
          </a:p>
          <a:p>
            <a:pPr eaLnBrk="1" hangingPunct="1">
              <a:buNone/>
            </a:pPr>
            <a:r>
              <a:rPr lang="en-US" altLang="zh-TW" sz="2800" dirty="0"/>
              <a:t>Email: </a:t>
            </a:r>
            <a:endParaRPr lang="en-US" altLang="zh-TW" sz="2800" b="1" dirty="0"/>
          </a:p>
          <a:p>
            <a:pPr eaLnBrk="1" hangingPunct="1">
              <a:buNone/>
            </a:pPr>
            <a:r>
              <a:rPr lang="en-US" sz="2800" dirty="0"/>
              <a:t>Office: </a:t>
            </a:r>
          </a:p>
          <a:p>
            <a:pPr eaLnBrk="1" hangingPunct="1">
              <a:buNone/>
            </a:pPr>
            <a:r>
              <a:rPr lang="en-US" sz="2800" dirty="0"/>
              <a:t>Office Hours</a:t>
            </a:r>
            <a:r>
              <a:rPr lang="en-US" sz="2800"/>
              <a:t>: </a:t>
            </a:r>
            <a:endParaRPr lang="en-US" sz="2800" dirty="0"/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7010400" y="533400"/>
            <a:ext cx="2095500" cy="1219200"/>
          </a:xfrm>
          <a:prstGeom prst="wedgeRoundRectCallout">
            <a:avLst>
              <a:gd name="adj1" fmla="val -88714"/>
              <a:gd name="adj2" fmla="val 46077"/>
              <a:gd name="adj3" fmla="val 16667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8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800" b="0" i="1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Sometimes</a:t>
            </a:r>
            <a:r>
              <a:rPr kumimoji="1" lang="en-US" sz="28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</a:t>
            </a:r>
          </a:p>
          <a:p>
            <a:pPr marL="0" marR="0" indent="0" algn="ctr" defTabSz="914400" rtl="0" eaLnBrk="1" fontAlgn="base" latinLnBrk="0" hangingPunct="1">
              <a:lnSpc>
                <a:spcPct val="8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8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in EC5012,</a:t>
            </a:r>
            <a:r>
              <a:rPr kumimoji="1" lang="en-US" sz="28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</a:t>
            </a:r>
          </a:p>
          <a:p>
            <a:pPr marL="0" marR="0" indent="0" algn="ctr" defTabSz="914400" rtl="0" eaLnBrk="1" fontAlgn="base" latinLnBrk="0" hangingPunct="1">
              <a:lnSpc>
                <a:spcPct val="8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8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not EC9037.</a:t>
            </a:r>
            <a:endParaRPr kumimoji="1" 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592410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4800" dirty="0">
                <a:solidFill>
                  <a:srgbClr val="10068E"/>
                </a:solidFill>
              </a:rPr>
              <a:t>Course Outline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305800" cy="6019800"/>
          </a:xfrm>
        </p:spPr>
        <p:txBody>
          <a:bodyPr/>
          <a:lstStyle/>
          <a:p>
            <a:pPr eaLnBrk="1" hangingPunct="1"/>
            <a:r>
              <a:rPr lang="en-US" altLang="zh-TW" sz="2400" dirty="0"/>
              <a:t>Basic UNIX Commands</a:t>
            </a:r>
          </a:p>
          <a:p>
            <a:pPr lvl="1" eaLnBrk="1" hangingPunct="1">
              <a:spcBef>
                <a:spcPts val="30"/>
              </a:spcBef>
            </a:pPr>
            <a:r>
              <a:rPr lang="en-US" altLang="zh-TW" sz="2400" dirty="0"/>
              <a:t>cd, ls, mkdir, rmdir, cp, mv, cat, less, echo, history, etc.</a:t>
            </a:r>
          </a:p>
          <a:p>
            <a:pPr eaLnBrk="1" hangingPunct="1"/>
            <a:r>
              <a:rPr lang="en-US" altLang="zh-TW" sz="2400" dirty="0"/>
              <a:t>More complex UNIX Commands</a:t>
            </a:r>
          </a:p>
          <a:p>
            <a:pPr lvl="1" eaLnBrk="1" hangingPunct="1">
              <a:spcBef>
                <a:spcPts val="30"/>
              </a:spcBef>
            </a:pPr>
            <a:r>
              <a:rPr lang="en-US" altLang="zh-TW" sz="2400" dirty="0"/>
              <a:t>cut, diff, </a:t>
            </a:r>
            <a:r>
              <a:rPr lang="en-US" altLang="zh-TW" sz="2400" dirty="0" err="1"/>
              <a:t>tr</a:t>
            </a:r>
            <a:r>
              <a:rPr lang="en-US" altLang="zh-TW" sz="2400" dirty="0"/>
              <a:t>, expr, xargs, etc.</a:t>
            </a:r>
          </a:p>
          <a:p>
            <a:pPr eaLnBrk="1" hangingPunct="1"/>
            <a:r>
              <a:rPr lang="en-US" altLang="zh-TW" sz="2400" dirty="0"/>
              <a:t>Redirection and Pipes</a:t>
            </a:r>
          </a:p>
          <a:p>
            <a:pPr eaLnBrk="1" hangingPunct="1"/>
            <a:r>
              <a:rPr lang="en-US" altLang="zh-TW" sz="2400" dirty="0"/>
              <a:t>UNIX Shell Wildcard Patterns</a:t>
            </a:r>
          </a:p>
          <a:p>
            <a:pPr eaLnBrk="1" hangingPunct="1"/>
            <a:r>
              <a:rPr lang="en-US" altLang="zh-TW" sz="2400" dirty="0"/>
              <a:t>UNIX Shell Quoting Rules</a:t>
            </a:r>
          </a:p>
          <a:p>
            <a:pPr eaLnBrk="1" hangingPunct="1"/>
            <a:r>
              <a:rPr lang="en-US" altLang="zh-TW" sz="2400" dirty="0"/>
              <a:t>Regular Expression Patterns (grep)</a:t>
            </a:r>
          </a:p>
          <a:p>
            <a:pPr eaLnBrk="1" hangingPunct="1"/>
            <a:r>
              <a:rPr lang="en-US" altLang="zh-TW" sz="2400" dirty="0"/>
              <a:t>Extended Regular Expression Patterns (egrep)</a:t>
            </a:r>
          </a:p>
          <a:p>
            <a:pPr eaLnBrk="1" hangingPunct="1"/>
            <a:r>
              <a:rPr lang="en-US" altLang="zh-TW" sz="2400" dirty="0"/>
              <a:t>C Shell Programming</a:t>
            </a:r>
          </a:p>
          <a:p>
            <a:pPr eaLnBrk="1" hangingPunct="1"/>
            <a:r>
              <a:rPr lang="en-US" altLang="zh-TW" sz="2400" dirty="0"/>
              <a:t>The sed Command</a:t>
            </a:r>
          </a:p>
          <a:p>
            <a:pPr eaLnBrk="1" hangingPunct="1"/>
            <a:r>
              <a:rPr lang="en-US" altLang="zh-TW" sz="2400" dirty="0"/>
              <a:t>The awk Command</a:t>
            </a:r>
          </a:p>
          <a:p>
            <a:pPr eaLnBrk="1" hangingPunct="1"/>
            <a:r>
              <a:rPr lang="en-US" altLang="zh-TW" sz="2400" dirty="0">
                <a:solidFill>
                  <a:schemeClr val="bg2"/>
                </a:solidFill>
              </a:rPr>
              <a:t>Items that we probably won’t have time to cover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2400" dirty="0" err="1">
                <a:solidFill>
                  <a:schemeClr val="bg2"/>
                </a:solidFill>
              </a:rPr>
              <a:t>Makefiles</a:t>
            </a:r>
            <a:r>
              <a:rPr lang="en-US" altLang="zh-TW" sz="2400" dirty="0">
                <a:solidFill>
                  <a:schemeClr val="bg2"/>
                </a:solidFill>
              </a:rPr>
              <a:t>, lex and yacc grammars, the bash shell</a:t>
            </a:r>
            <a:endParaRPr lang="zh-TW" altLang="en-US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778523"/>
      </p:ext>
    </p:extLst>
  </p:cSld>
  <p:clrMapOvr>
    <a:masterClrMapping/>
  </p:clrMapOvr>
  <p:transition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10068E"/>
                </a:solidFill>
              </a:rPr>
              <a:t>How Permissions Affect File Usage </a:t>
            </a:r>
            <a:endParaRPr lang="en-US" altLang="zh-TW" dirty="0">
              <a:solidFill>
                <a:srgbClr val="10068E"/>
              </a:solidFill>
            </a:endParaRPr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7531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3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3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7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13 Feb 13 01:36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fileA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300" b="1" spc="-80" dirty="0">
                <a:solidFill>
                  <a:schemeClr val="bg1"/>
                </a:solidFill>
                <a:latin typeface="Agency FB" panose="020B0503020202020204" pitchFamily="34" charset="0"/>
                <a:ea typeface="MS Gothic" panose="020B0609070205080204" pitchFamily="49" charset="-128"/>
              </a:rPr>
              <a:t>w</a:t>
            </a:r>
            <a:r>
              <a:rPr lang="pt-BR" altLang="zh-TW" sz="2800" b="1" spc="-8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fileB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--</a:t>
            </a: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500" b="1" spc="6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6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6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20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fileC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fileA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cat: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u+r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Ni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hao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,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shijie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bash: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544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152400" y="6362700"/>
            <a:ext cx="609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b="1" kern="0" dirty="0">
              <a:solidFill>
                <a:schemeClr val="bg1"/>
              </a:solidFill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6202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80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10068E"/>
                </a:solidFill>
              </a:rPr>
              <a:t>How Permissions Affect File Usage </a:t>
            </a:r>
            <a:endParaRPr lang="en-US" altLang="zh-TW" dirty="0">
              <a:solidFill>
                <a:srgbClr val="10068E"/>
              </a:solidFill>
            </a:endParaRPr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7531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3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7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13 Feb 13 01:36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fileA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300" b="1" spc="-80" dirty="0">
                <a:solidFill>
                  <a:schemeClr val="bg1"/>
                </a:solidFill>
                <a:latin typeface="Agency FB" panose="020B0503020202020204" pitchFamily="34" charset="0"/>
                <a:ea typeface="MS Gothic" panose="020B0609070205080204" pitchFamily="49" charset="-128"/>
              </a:rPr>
              <a:t>w</a:t>
            </a:r>
            <a:r>
              <a:rPr lang="pt-BR" altLang="zh-TW" sz="2800" b="1" spc="-8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fileB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--</a:t>
            </a: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500" b="1" spc="6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6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6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20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fileC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fileA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cat: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u+r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Ni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hao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,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shijie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bash: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544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</p:txBody>
      </p:sp>
    </p:spTree>
    <p:extLst>
      <p:ext uri="{BB962C8B-B14F-4D97-AF65-F5344CB8AC3E}">
        <p14:creationId xmlns:p14="http://schemas.microsoft.com/office/powerpoint/2010/main" val="580779719"/>
      </p:ext>
    </p:extLst>
  </p:cSld>
  <p:clrMapOvr>
    <a:masterClrMapping/>
  </p:clrMapOvr>
  <p:transition advTm="200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10068E"/>
                </a:solidFill>
              </a:rPr>
              <a:t>How Permissions Affect File Usage </a:t>
            </a:r>
            <a:endParaRPr lang="en-US" altLang="zh-TW" dirty="0">
              <a:solidFill>
                <a:srgbClr val="10068E"/>
              </a:solidFill>
            </a:endParaRPr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7531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300" b="1" spc="-80" dirty="0">
                <a:solidFill>
                  <a:schemeClr val="bg1"/>
                </a:solidFill>
                <a:latin typeface="Agency FB" panose="020B0503020202020204" pitchFamily="34" charset="0"/>
                <a:ea typeface="MS Gothic" panose="020B0609070205080204" pitchFamily="49" charset="-128"/>
              </a:rPr>
              <a:t>w</a:t>
            </a:r>
            <a:r>
              <a:rPr lang="pt-BR" altLang="zh-TW" sz="2800" b="1" spc="-8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fileB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--</a:t>
            </a: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500" b="1" spc="6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6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6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20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fileC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fileA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cat: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u+r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Ni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hao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,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shijie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bash: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544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ls </a:t>
            </a:r>
            <a:r>
              <a:rPr lang="en-US" altLang="en-US" sz="2800" b="1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152400" y="6362700"/>
            <a:ext cx="609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b="1" kern="0" dirty="0">
              <a:solidFill>
                <a:schemeClr val="bg1"/>
              </a:solidFill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89250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80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10068E"/>
                </a:solidFill>
              </a:rPr>
              <a:t>How Permissions Affect File Usage </a:t>
            </a:r>
            <a:endParaRPr lang="en-US" altLang="zh-TW" dirty="0">
              <a:solidFill>
                <a:srgbClr val="10068E"/>
              </a:solidFill>
            </a:endParaRPr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7531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--</a:t>
            </a: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500" b="1" spc="6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6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6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20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fileC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fileA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cat: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u+r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Ni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hao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,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shijie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bash: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544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ls </a:t>
            </a:r>
            <a:r>
              <a:rPr lang="en-US" altLang="en-US" sz="2800" b="1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95244784"/>
      </p:ext>
    </p:extLst>
  </p:cSld>
  <p:clrMapOvr>
    <a:masterClrMapping/>
  </p:clrMapOvr>
  <p:transition advTm="200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10068E"/>
                </a:solidFill>
              </a:rPr>
              <a:t>How Permissions Affect File Usage </a:t>
            </a:r>
            <a:endParaRPr lang="en-US" altLang="zh-TW" dirty="0">
              <a:solidFill>
                <a:srgbClr val="10068E"/>
              </a:solidFill>
            </a:endParaRPr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7531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fileA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cat: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u+r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Ni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hao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,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shijie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bash: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544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ls </a:t>
            </a:r>
            <a:r>
              <a:rPr lang="en-US" altLang="en-US" sz="2800" b="1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3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7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13 Feb 13 01:36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fileA</a:t>
            </a:r>
          </a:p>
        </p:txBody>
      </p:sp>
    </p:spTree>
    <p:extLst>
      <p:ext uri="{BB962C8B-B14F-4D97-AF65-F5344CB8AC3E}">
        <p14:creationId xmlns:p14="http://schemas.microsoft.com/office/powerpoint/2010/main" val="2171182218"/>
      </p:ext>
    </p:extLst>
  </p:cSld>
  <p:clrMapOvr>
    <a:masterClrMapping/>
  </p:clrMapOvr>
  <p:transition advTm="200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10068E"/>
                </a:solidFill>
              </a:rPr>
              <a:t>How Permissions Affect File Usage </a:t>
            </a:r>
            <a:endParaRPr lang="en-US" altLang="zh-TW" dirty="0">
              <a:solidFill>
                <a:srgbClr val="10068E"/>
              </a:solidFill>
            </a:endParaRPr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7531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cat: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u+r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Ni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hao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,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shijie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bash: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544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ls </a:t>
            </a:r>
            <a:r>
              <a:rPr lang="en-US" altLang="en-US" sz="2800" b="1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3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spc="2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7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13 Feb 13 01:36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fileA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spc="5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300" b="1" spc="-80" dirty="0">
                <a:solidFill>
                  <a:schemeClr val="bg1"/>
                </a:solidFill>
                <a:latin typeface="Agency FB" panose="020B0503020202020204" pitchFamily="34" charset="0"/>
                <a:ea typeface="MS Gothic" panose="020B0609070205080204" pitchFamily="49" charset="-128"/>
              </a:rPr>
              <a:t>w</a:t>
            </a:r>
            <a:r>
              <a:rPr lang="pt-BR" altLang="zh-TW" sz="2800" b="1" spc="-8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fileB</a:t>
            </a:r>
          </a:p>
        </p:txBody>
      </p:sp>
    </p:spTree>
    <p:extLst>
      <p:ext uri="{BB962C8B-B14F-4D97-AF65-F5344CB8AC3E}">
        <p14:creationId xmlns:p14="http://schemas.microsoft.com/office/powerpoint/2010/main" val="186715913"/>
      </p:ext>
    </p:extLst>
  </p:cSld>
  <p:clrMapOvr>
    <a:masterClrMapping/>
  </p:clrMapOvr>
  <p:transition advTm="200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10068E"/>
                </a:solidFill>
              </a:rPr>
              <a:t>How Permissions Affect File Usage </a:t>
            </a:r>
            <a:endParaRPr lang="en-US" altLang="zh-TW" dirty="0">
              <a:solidFill>
                <a:srgbClr val="10068E"/>
              </a:solidFill>
            </a:endParaRPr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7531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cat: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u+r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Ni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hao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,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shijie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bash: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544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ls </a:t>
            </a:r>
            <a:r>
              <a:rPr lang="en-US" altLang="en-US" sz="2800" b="1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3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spc="2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7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13 Feb 13 01:36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fileA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spc="5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300" b="1" spc="-80" dirty="0">
                <a:solidFill>
                  <a:schemeClr val="bg1"/>
                </a:solidFill>
                <a:latin typeface="Agency FB" panose="020B0503020202020204" pitchFamily="34" charset="0"/>
                <a:ea typeface="MS Gothic" panose="020B0609070205080204" pitchFamily="49" charset="-128"/>
              </a:rPr>
              <a:t>w</a:t>
            </a:r>
            <a:r>
              <a:rPr lang="pt-BR" altLang="zh-TW" sz="2800" b="1" spc="-8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fileB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5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spc="2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500" b="1" spc="6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6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6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20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fileC</a:t>
            </a:r>
          </a:p>
        </p:txBody>
      </p:sp>
    </p:spTree>
    <p:extLst>
      <p:ext uri="{BB962C8B-B14F-4D97-AF65-F5344CB8AC3E}">
        <p14:creationId xmlns:p14="http://schemas.microsoft.com/office/powerpoint/2010/main" val="3589156757"/>
      </p:ext>
    </p:extLst>
  </p:cSld>
  <p:clrMapOvr>
    <a:masterClrMapping/>
  </p:clrMapOvr>
  <p:transition advTm="200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10068E"/>
                </a:solidFill>
              </a:rPr>
              <a:t>How Permissions Affect File Usage </a:t>
            </a:r>
            <a:endParaRPr lang="en-US" altLang="zh-TW" dirty="0">
              <a:solidFill>
                <a:srgbClr val="10068E"/>
              </a:solidFill>
            </a:endParaRPr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7531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cat: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u+r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Ni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hao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,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shijie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bash: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544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ls </a:t>
            </a:r>
            <a:r>
              <a:rPr lang="en-US" altLang="en-US" sz="2800" b="1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3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spc="2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7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13 Feb 13 01:36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fileA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spc="5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300" b="1" spc="-80" dirty="0">
                <a:solidFill>
                  <a:schemeClr val="bg1"/>
                </a:solidFill>
                <a:latin typeface="Agency FB" panose="020B0503020202020204" pitchFamily="34" charset="0"/>
                <a:ea typeface="MS Gothic" panose="020B0609070205080204" pitchFamily="49" charset="-128"/>
              </a:rPr>
              <a:t>w</a:t>
            </a:r>
            <a:r>
              <a:rPr lang="pt-BR" altLang="zh-TW" sz="2800" b="1" spc="-8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fileB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5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spc="2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500" b="1" spc="6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6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6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20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fileC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</a:rPr>
              <a:t>%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447587"/>
      </p:ext>
    </p:extLst>
  </p:cSld>
  <p:clrMapOvr>
    <a:masterClrMapping/>
  </p:clrMapOvr>
  <p:transition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889212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ln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rPr>
                        <a:t>Change file permissions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find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diff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Managing Files and Directories</a:t>
            </a:r>
          </a:p>
        </p:txBody>
      </p:sp>
    </p:spTree>
    <p:extLst>
      <p:ext uri="{BB962C8B-B14F-4D97-AF65-F5344CB8AC3E}">
        <p14:creationId xmlns:p14="http://schemas.microsoft.com/office/powerpoint/2010/main" val="318680605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170282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ln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Change file permissions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find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diff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Managing Files and Directories</a:t>
            </a:r>
          </a:p>
        </p:txBody>
      </p:sp>
    </p:spTree>
    <p:extLst>
      <p:ext uri="{BB962C8B-B14F-4D97-AF65-F5344CB8AC3E}">
        <p14:creationId xmlns:p14="http://schemas.microsoft.com/office/powerpoint/2010/main" val="3826163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433513"/>
            <a:ext cx="8458200" cy="4648200"/>
          </a:xfrm>
        </p:spPr>
        <p:txBody>
          <a:bodyPr/>
          <a:lstStyle/>
          <a:p>
            <a:pPr eaLnBrk="1" hangingPunct="1"/>
            <a:r>
              <a:rPr lang="en-US" altLang="en-US" dirty="0"/>
              <a:t>GUIs (Graphical User Interfaces) are available and often used on Linux systems. </a:t>
            </a:r>
          </a:p>
          <a:p>
            <a:pPr eaLnBrk="1" hangingPunct="1">
              <a:spcBef>
                <a:spcPts val="2400"/>
              </a:spcBef>
            </a:pPr>
            <a:r>
              <a:rPr lang="en-US" altLang="en-US" dirty="0"/>
              <a:t>But you must know the command line utilities, pipes, and I/O redirection in order to create UNIX script programs.</a:t>
            </a:r>
          </a:p>
          <a:p>
            <a:pPr eaLnBrk="1" hangingPunct="1">
              <a:spcBef>
                <a:spcPts val="2400"/>
              </a:spcBef>
            </a:pPr>
            <a:r>
              <a:rPr lang="en-US" altLang="en-US" dirty="0"/>
              <a:t>Once you learn the UNIX command line,   you often prefer it to the GUI, because it is  so flexible and powerful.</a:t>
            </a:r>
          </a:p>
          <a:p>
            <a:pPr eaLnBrk="1" hangingPunct="1">
              <a:buFontTx/>
              <a:buNone/>
            </a:pPr>
            <a:endParaRPr lang="en-US" altLang="en-US" sz="2800" dirty="0"/>
          </a:p>
        </p:txBody>
      </p:sp>
      <p:sp>
        <p:nvSpPr>
          <p:cNvPr id="384005" name="Rectangle 5"/>
          <p:cNvSpPr>
            <a:spLocks noGrp="1" noChangeArrowheads="1"/>
          </p:cNvSpPr>
          <p:nvPr>
            <p:ph type="title"/>
          </p:nvPr>
        </p:nvSpPr>
        <p:spPr>
          <a:xfrm>
            <a:off x="619125" y="152400"/>
            <a:ext cx="7986713" cy="830263"/>
          </a:xfrm>
        </p:spPr>
        <p:txBody>
          <a:bodyPr anchor="b">
            <a:spAutoFit/>
          </a:bodyPr>
          <a:lstStyle/>
          <a:p>
            <a:pPr eaLnBrk="1" hangingPunct="1">
              <a:defRPr/>
            </a:pPr>
            <a:r>
              <a:rPr lang="en-US" altLang="en-US" sz="4800" dirty="0">
                <a:solidFill>
                  <a:srgbClr val="10068E"/>
                </a:solidFill>
              </a:rPr>
              <a:t>Using the Command Line</a:t>
            </a:r>
          </a:p>
        </p:txBody>
      </p:sp>
    </p:spTree>
  </p:cSld>
  <p:clrMapOvr>
    <a:masterClrMapping/>
  </p:clrMapOvr>
  <p:transition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find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>
                <a:solidFill>
                  <a:srgbClr val="FF0000"/>
                </a:solidFill>
                <a:latin typeface="High Tower Text" pitchFamily="18" charset="0"/>
              </a:rPr>
              <a:t>find</a:t>
            </a:r>
            <a:r>
              <a:rPr lang="en-US" altLang="zh-TW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is like a recursive </a:t>
            </a:r>
            <a:r>
              <a:rPr lang="en-US" altLang="zh-TW" sz="3600" b="1">
                <a:solidFill>
                  <a:srgbClr val="FF0000"/>
                </a:solidFill>
                <a:latin typeface="High Tower Text" pitchFamily="18" charset="0"/>
              </a:rPr>
              <a:t>ls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. It looks for all file matches below the current working directory.</a:t>
            </a:r>
          </a:p>
          <a:p>
            <a:pPr marL="0" indent="0" eaLnBrk="1" hangingPunct="1">
              <a:buFontTx/>
              <a:buNone/>
            </a:pPr>
            <a:endParaRPr lang="en-US" altLang="zh-TW" sz="180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5124" name="Content Placeholder 2"/>
          <p:cNvSpPr txBox="1">
            <a:spLocks/>
          </p:cNvSpPr>
          <p:nvPr/>
        </p:nvSpPr>
        <p:spPr bwMode="auto">
          <a:xfrm>
            <a:off x="228600" y="2209800"/>
            <a:ext cx="8686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/>
              <a:t>%</a:t>
            </a:r>
            <a:r>
              <a:rPr lang="en-US" altLang="zh-TW" sz="2800" dirty="0">
                <a:latin typeface="High Tower Text" pitchFamily="18" charset="0"/>
              </a:rPr>
              <a:t> cd ~/UNIX_L</a:t>
            </a:r>
            <a:r>
              <a:rPr lang="en-US" altLang="zh-TW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US" altLang="zh-TW" sz="2800" dirty="0">
              <a:latin typeface="Cambria Math" panose="02040503050406030204" pitchFamily="18" charset="0"/>
              <a:ea typeface="Cambria Math" panose="02040503050406030204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ls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ls: cannot access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: No such file or directory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</a:rPr>
              <a:t>%</a:t>
            </a:r>
            <a:r>
              <a:rPr lang="en-US" altLang="zh-TW" sz="2800" dirty="0"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find .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name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./subdir</a:t>
            </a: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ls *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name "*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*"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./myfile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./subdir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any_il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_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./subdir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01276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find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>
                <a:solidFill>
                  <a:srgbClr val="FF0000"/>
                </a:solidFill>
                <a:latin typeface="High Tower Text" pitchFamily="18" charset="0"/>
              </a:rPr>
              <a:t>find</a:t>
            </a:r>
            <a:r>
              <a:rPr lang="en-US" altLang="zh-TW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is like a recursive </a:t>
            </a:r>
            <a:r>
              <a:rPr lang="en-US" altLang="zh-TW" sz="3600" b="1">
                <a:solidFill>
                  <a:srgbClr val="FF0000"/>
                </a:solidFill>
                <a:latin typeface="High Tower Text" pitchFamily="18" charset="0"/>
              </a:rPr>
              <a:t>ls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. It looks for all file matches below the current working directory.</a:t>
            </a:r>
          </a:p>
          <a:p>
            <a:pPr marL="0" indent="0" eaLnBrk="1" hangingPunct="1">
              <a:buFontTx/>
              <a:buNone/>
            </a:pPr>
            <a:endParaRPr lang="en-US" altLang="zh-TW" sz="180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6148" name="Content Placeholder 2"/>
          <p:cNvSpPr txBox="1">
            <a:spLocks/>
          </p:cNvSpPr>
          <p:nvPr/>
        </p:nvSpPr>
        <p:spPr bwMode="auto">
          <a:xfrm>
            <a:off x="228600" y="2209800"/>
            <a:ext cx="8686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cd ~/UNIX_L</a:t>
            </a:r>
            <a:r>
              <a:rPr lang="en-US" altLang="zh-TW" sz="2800" dirty="0">
                <a:solidFill>
                  <a:srgbClr val="BFBFB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US" altLang="zh-TW" sz="2800" b="1" dirty="0">
              <a:solidFill>
                <a:srgbClr val="BFBFBF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latin typeface="High Tower Text" pitchFamily="18" charset="0"/>
              </a:rPr>
              <a:t> ls </a:t>
            </a:r>
            <a:r>
              <a:rPr lang="en-US" altLang="zh-TW" sz="2800" dirty="0" err="1">
                <a:latin typeface="High Tower Text" pitchFamily="18" charset="0"/>
              </a:rPr>
              <a:t>myfile</a:t>
            </a:r>
            <a:endParaRPr lang="en-US" altLang="zh-TW" sz="2800" dirty="0"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ls: cannot access </a:t>
            </a:r>
            <a:r>
              <a:rPr lang="en-US" altLang="zh-TW" sz="2800" dirty="0" err="1">
                <a:latin typeface="High Tower Text" pitchFamily="18" charset="0"/>
              </a:rPr>
              <a:t>myfile</a:t>
            </a:r>
            <a:r>
              <a:rPr lang="en-US" altLang="zh-TW" sz="2800" dirty="0">
                <a:latin typeface="High Tower Text" pitchFamily="18" charset="0"/>
              </a:rPr>
              <a:t>: No such file or directory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find .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name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./subdir</a:t>
            </a: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ls *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name "*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*"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./myfile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./subdir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any_il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_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./subdir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5" name="AutoShape 5"/>
          <p:cNvSpPr>
            <a:spLocks noChangeArrowheads="1"/>
          </p:cNvSpPr>
          <p:nvPr/>
        </p:nvSpPr>
        <p:spPr bwMode="auto">
          <a:xfrm>
            <a:off x="3962400" y="3521075"/>
            <a:ext cx="4267200" cy="1584325"/>
          </a:xfrm>
          <a:prstGeom prst="wedgeRoundRectCallout">
            <a:avLst>
              <a:gd name="adj1" fmla="val -72644"/>
              <a:gd name="adj2" fmla="val -55556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dirty="0"/>
              <a:t>This error message is because no file with that name is in this directory.</a:t>
            </a:r>
          </a:p>
        </p:txBody>
      </p:sp>
    </p:spTree>
    <p:extLst>
      <p:ext uri="{BB962C8B-B14F-4D97-AF65-F5344CB8AC3E}">
        <p14:creationId xmlns:p14="http://schemas.microsoft.com/office/powerpoint/2010/main" val="4130491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find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>
                <a:solidFill>
                  <a:srgbClr val="FF0000"/>
                </a:solidFill>
                <a:latin typeface="High Tower Text" pitchFamily="18" charset="0"/>
              </a:rPr>
              <a:t>find</a:t>
            </a:r>
            <a:r>
              <a:rPr lang="en-US" altLang="zh-TW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is like a recursive </a:t>
            </a:r>
            <a:r>
              <a:rPr lang="en-US" altLang="zh-TW" sz="3600" b="1">
                <a:solidFill>
                  <a:srgbClr val="FF0000"/>
                </a:solidFill>
                <a:latin typeface="High Tower Text" pitchFamily="18" charset="0"/>
              </a:rPr>
              <a:t>ls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. It looks for all file matches below the current working directory.</a:t>
            </a:r>
          </a:p>
          <a:p>
            <a:pPr marL="0" indent="0" eaLnBrk="1" hangingPunct="1">
              <a:buFontTx/>
              <a:buNone/>
            </a:pPr>
            <a:endParaRPr lang="en-US" altLang="zh-TW" sz="180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7172" name="Content Placeholder 2"/>
          <p:cNvSpPr txBox="1">
            <a:spLocks/>
          </p:cNvSpPr>
          <p:nvPr/>
        </p:nvSpPr>
        <p:spPr bwMode="auto">
          <a:xfrm>
            <a:off x="228600" y="2209800"/>
            <a:ext cx="8686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cd ~/UNIX_L</a:t>
            </a:r>
            <a:r>
              <a:rPr lang="en-US" altLang="zh-TW" sz="2800" dirty="0">
                <a:solidFill>
                  <a:srgbClr val="BFBFB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US" altLang="zh-TW" sz="2800" b="1" dirty="0">
              <a:solidFill>
                <a:srgbClr val="BFBFBF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ls: cannot access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: No such file or directory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latin typeface="High Tower Text" pitchFamily="18" charset="0"/>
              </a:rPr>
              <a:t> find .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dirty="0">
                <a:latin typeface="High Tower Text" pitchFamily="18" charset="0"/>
              </a:rPr>
              <a:t>name </a:t>
            </a:r>
            <a:r>
              <a:rPr lang="en-US" altLang="zh-TW" sz="2800" dirty="0" err="1">
                <a:latin typeface="High Tower Text" pitchFamily="18" charset="0"/>
              </a:rPr>
              <a:t>myfile</a:t>
            </a:r>
            <a:endParaRPr lang="en-US" altLang="zh-TW" sz="2800" dirty="0"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myfile</a:t>
            </a:r>
            <a:endParaRPr lang="en-US" altLang="zh-TW" sz="2800" dirty="0"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ls *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name "*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*"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./myfile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./subdir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any_il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_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./subdir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5" name="AutoShape 5"/>
          <p:cNvSpPr>
            <a:spLocks noChangeArrowheads="1"/>
          </p:cNvSpPr>
          <p:nvPr/>
        </p:nvSpPr>
        <p:spPr bwMode="auto">
          <a:xfrm>
            <a:off x="3962400" y="4206875"/>
            <a:ext cx="4267200" cy="1584325"/>
          </a:xfrm>
          <a:prstGeom prst="wedgeRoundRectCallout">
            <a:avLst>
              <a:gd name="adj1" fmla="val -72644"/>
              <a:gd name="adj2" fmla="val -55556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dirty="0"/>
              <a:t>There is, however, a file with that name in one of</a:t>
            </a:r>
            <a:br>
              <a:rPr lang="en-US" altLang="zh-TW" sz="2800" dirty="0"/>
            </a:br>
            <a:r>
              <a:rPr lang="en-US" altLang="zh-TW" sz="2800" dirty="0"/>
              <a:t>its sub-directories.</a:t>
            </a:r>
          </a:p>
        </p:txBody>
      </p:sp>
    </p:spTree>
    <p:extLst>
      <p:ext uri="{BB962C8B-B14F-4D97-AF65-F5344CB8AC3E}">
        <p14:creationId xmlns:p14="http://schemas.microsoft.com/office/powerpoint/2010/main" val="2222682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find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>
                <a:solidFill>
                  <a:srgbClr val="FF0000"/>
                </a:solidFill>
                <a:latin typeface="High Tower Text" pitchFamily="18" charset="0"/>
              </a:rPr>
              <a:t>find</a:t>
            </a:r>
            <a:r>
              <a:rPr lang="en-US" altLang="zh-TW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is like a recursive </a:t>
            </a:r>
            <a:r>
              <a:rPr lang="en-US" altLang="zh-TW" sz="3600" b="1">
                <a:solidFill>
                  <a:srgbClr val="FF0000"/>
                </a:solidFill>
                <a:latin typeface="High Tower Text" pitchFamily="18" charset="0"/>
              </a:rPr>
              <a:t>ls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. It looks for all file matches below the current working directory.</a:t>
            </a:r>
          </a:p>
          <a:p>
            <a:pPr marL="0" indent="0" eaLnBrk="1" hangingPunct="1">
              <a:buFontTx/>
              <a:buNone/>
            </a:pPr>
            <a:endParaRPr lang="en-US" altLang="zh-TW" sz="180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8196" name="Content Placeholder 2"/>
          <p:cNvSpPr txBox="1">
            <a:spLocks/>
          </p:cNvSpPr>
          <p:nvPr/>
        </p:nvSpPr>
        <p:spPr bwMode="auto">
          <a:xfrm>
            <a:off x="228600" y="2209800"/>
            <a:ext cx="8686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cd ~/UNIX_L</a:t>
            </a:r>
            <a:r>
              <a:rPr lang="en-US" altLang="zh-TW" sz="2800" dirty="0">
                <a:solidFill>
                  <a:srgbClr val="BFBFB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US" altLang="zh-TW" sz="2800" b="1" dirty="0">
              <a:solidFill>
                <a:srgbClr val="BFBFBF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ls: cannot access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: No such file or directory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name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./subdir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latin typeface="High Tower Text" pitchFamily="18" charset="0"/>
              </a:rPr>
              <a:t> ls *</a:t>
            </a:r>
            <a:r>
              <a:rPr lang="en-US" altLang="zh-TW" sz="2800" dirty="0" err="1">
                <a:latin typeface="High Tower Text" pitchFamily="18" charset="0"/>
              </a:rPr>
              <a:t>y?il</a:t>
            </a:r>
            <a:r>
              <a:rPr lang="en-US" altLang="zh-TW" sz="2800" dirty="0">
                <a:latin typeface="High Tower Text" pitchFamily="18" charset="0"/>
              </a:rPr>
              <a:t>*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myfile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name "*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*"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./myfile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3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./subdir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any_il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_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./subdir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5" name="AutoShape 5"/>
          <p:cNvSpPr>
            <a:spLocks noChangeArrowheads="1"/>
          </p:cNvSpPr>
          <p:nvPr/>
        </p:nvSpPr>
        <p:spPr bwMode="auto">
          <a:xfrm>
            <a:off x="2514600" y="4876800"/>
            <a:ext cx="4267200" cy="1066800"/>
          </a:xfrm>
          <a:prstGeom prst="wedgeRoundRectCallout">
            <a:avLst>
              <a:gd name="adj1" fmla="val -72644"/>
              <a:gd name="adj2" fmla="val -55556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dirty="0"/>
              <a:t>There is one matching</a:t>
            </a:r>
            <a:br>
              <a:rPr lang="en-US" altLang="zh-TW" sz="2800" dirty="0"/>
            </a:br>
            <a:r>
              <a:rPr lang="en-US" altLang="zh-TW" sz="2800" dirty="0"/>
              <a:t>file in my directory.</a:t>
            </a:r>
          </a:p>
        </p:txBody>
      </p:sp>
    </p:spTree>
    <p:extLst>
      <p:ext uri="{BB962C8B-B14F-4D97-AF65-F5344CB8AC3E}">
        <p14:creationId xmlns:p14="http://schemas.microsoft.com/office/powerpoint/2010/main" val="4256892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find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>
                <a:solidFill>
                  <a:srgbClr val="FF0000"/>
                </a:solidFill>
                <a:latin typeface="High Tower Text" pitchFamily="18" charset="0"/>
              </a:rPr>
              <a:t>find</a:t>
            </a:r>
            <a:r>
              <a:rPr lang="en-US" altLang="zh-TW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is like a recursive </a:t>
            </a:r>
            <a:r>
              <a:rPr lang="en-US" altLang="zh-TW" sz="3600" b="1">
                <a:solidFill>
                  <a:srgbClr val="FF0000"/>
                </a:solidFill>
                <a:latin typeface="High Tower Text" pitchFamily="18" charset="0"/>
              </a:rPr>
              <a:t>ls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. It looks for all file matches below the current working directory.</a:t>
            </a:r>
          </a:p>
          <a:p>
            <a:pPr marL="0" indent="0" eaLnBrk="1" hangingPunct="1">
              <a:buFontTx/>
              <a:buNone/>
            </a:pPr>
            <a:endParaRPr lang="en-US" altLang="zh-TW" sz="180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8196" name="Content Placeholder 2"/>
          <p:cNvSpPr txBox="1">
            <a:spLocks/>
          </p:cNvSpPr>
          <p:nvPr/>
        </p:nvSpPr>
        <p:spPr bwMode="auto">
          <a:xfrm>
            <a:off x="228600" y="2209800"/>
            <a:ext cx="8686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cd ~/UNIX_L</a:t>
            </a:r>
            <a:r>
              <a:rPr lang="en-US" altLang="zh-TW" sz="2800" dirty="0">
                <a:solidFill>
                  <a:srgbClr val="BFBFB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US" altLang="zh-TW" sz="2800" b="1" dirty="0">
              <a:solidFill>
                <a:srgbClr val="BFBFBF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ls: cannot access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: No such file or directory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name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./subdir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*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*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solidFill>
                <a:srgbClr val="BFBFBF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latin typeface="High Tower Text" pitchFamily="18" charset="0"/>
              </a:rPr>
              <a:t>find .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dirty="0">
                <a:latin typeface="High Tower Text" pitchFamily="18" charset="0"/>
              </a:rPr>
              <a:t>name "*</a:t>
            </a:r>
            <a:r>
              <a:rPr lang="en-US" altLang="zh-TW" sz="2800" dirty="0" err="1">
                <a:latin typeface="High Tower Text" pitchFamily="18" charset="0"/>
              </a:rPr>
              <a:t>y?il</a:t>
            </a:r>
            <a:r>
              <a:rPr lang="en-US" altLang="zh-TW" sz="2800" dirty="0">
                <a:latin typeface="High Tower Text" pitchFamily="18" charset="0"/>
              </a:rPr>
              <a:t>*"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79968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find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>
                <a:solidFill>
                  <a:srgbClr val="FF0000"/>
                </a:solidFill>
                <a:latin typeface="High Tower Text" pitchFamily="18" charset="0"/>
              </a:rPr>
              <a:t>find</a:t>
            </a:r>
            <a:r>
              <a:rPr lang="en-US" altLang="zh-TW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is like a recursive </a:t>
            </a:r>
            <a:r>
              <a:rPr lang="en-US" altLang="zh-TW" sz="3600" b="1">
                <a:solidFill>
                  <a:srgbClr val="FF0000"/>
                </a:solidFill>
                <a:latin typeface="High Tower Text" pitchFamily="18" charset="0"/>
              </a:rPr>
              <a:t>ls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. It looks for all file matches below the current working directory.</a:t>
            </a:r>
          </a:p>
          <a:p>
            <a:pPr marL="0" indent="0" eaLnBrk="1" hangingPunct="1">
              <a:buFontTx/>
              <a:buNone/>
            </a:pPr>
            <a:endParaRPr lang="en-US" altLang="zh-TW" sz="180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8196" name="Content Placeholder 2"/>
          <p:cNvSpPr txBox="1">
            <a:spLocks/>
          </p:cNvSpPr>
          <p:nvPr/>
        </p:nvSpPr>
        <p:spPr bwMode="auto">
          <a:xfrm>
            <a:off x="228600" y="2209800"/>
            <a:ext cx="8686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cd ~/UNIX_L</a:t>
            </a:r>
            <a:r>
              <a:rPr lang="en-US" altLang="zh-TW" sz="2800" dirty="0">
                <a:solidFill>
                  <a:srgbClr val="BFBFB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US" altLang="zh-TW" sz="2800" b="1" dirty="0">
              <a:solidFill>
                <a:srgbClr val="BFBFBF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ls: cannot access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: No such file or directory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name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./subdir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*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*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solidFill>
                <a:srgbClr val="BFBFBF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latin typeface="High Tower Text" pitchFamily="18" charset="0"/>
              </a:rPr>
              <a:t>find .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dirty="0">
                <a:latin typeface="High Tower Text" pitchFamily="18" charset="0"/>
              </a:rPr>
              <a:t>name "*</a:t>
            </a:r>
            <a:r>
              <a:rPr lang="en-US" altLang="zh-TW" sz="2800" dirty="0" err="1">
                <a:latin typeface="High Tower Text" pitchFamily="18" charset="0"/>
              </a:rPr>
              <a:t>y?il</a:t>
            </a:r>
            <a:r>
              <a:rPr lang="en-US" altLang="zh-TW" sz="2800" dirty="0">
                <a:latin typeface="High Tower Text" pitchFamily="18" charset="0"/>
              </a:rPr>
              <a:t>*"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./myfile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583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"/>
    </mc:Choice>
    <mc:Fallback xmlns="">
      <p:transition spd="slow" advClick="0" advTm="200"/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find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>
                <a:solidFill>
                  <a:srgbClr val="FF0000"/>
                </a:solidFill>
                <a:latin typeface="High Tower Text" pitchFamily="18" charset="0"/>
              </a:rPr>
              <a:t>find</a:t>
            </a:r>
            <a:r>
              <a:rPr lang="en-US" altLang="zh-TW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is like a recursive </a:t>
            </a:r>
            <a:r>
              <a:rPr lang="en-US" altLang="zh-TW" sz="3600" b="1">
                <a:solidFill>
                  <a:srgbClr val="FF0000"/>
                </a:solidFill>
                <a:latin typeface="High Tower Text" pitchFamily="18" charset="0"/>
              </a:rPr>
              <a:t>ls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. It looks for all file matches below the current working directory.</a:t>
            </a:r>
          </a:p>
          <a:p>
            <a:pPr marL="0" indent="0" eaLnBrk="1" hangingPunct="1">
              <a:buFontTx/>
              <a:buNone/>
            </a:pPr>
            <a:endParaRPr lang="en-US" altLang="zh-TW" sz="180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8196" name="Content Placeholder 2"/>
          <p:cNvSpPr txBox="1">
            <a:spLocks/>
          </p:cNvSpPr>
          <p:nvPr/>
        </p:nvSpPr>
        <p:spPr bwMode="auto">
          <a:xfrm>
            <a:off x="228600" y="2209800"/>
            <a:ext cx="8686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cd ~/UNIX_L</a:t>
            </a:r>
            <a:r>
              <a:rPr lang="en-US" altLang="zh-TW" sz="2800" dirty="0">
                <a:solidFill>
                  <a:srgbClr val="BFBFB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US" altLang="zh-TW" sz="2800" b="1" dirty="0">
              <a:solidFill>
                <a:srgbClr val="BFBFBF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ls: cannot access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: No such file or directory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name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./subdir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*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*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solidFill>
                <a:srgbClr val="BFBFBF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latin typeface="High Tower Text" pitchFamily="18" charset="0"/>
              </a:rPr>
              <a:t>find .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dirty="0">
                <a:latin typeface="High Tower Text" pitchFamily="18" charset="0"/>
              </a:rPr>
              <a:t>name "*</a:t>
            </a:r>
            <a:r>
              <a:rPr lang="en-US" altLang="zh-TW" sz="2800" dirty="0" err="1">
                <a:latin typeface="High Tower Text" pitchFamily="18" charset="0"/>
              </a:rPr>
              <a:t>y?il</a:t>
            </a:r>
            <a:r>
              <a:rPr lang="en-US" altLang="zh-TW" sz="2800" dirty="0">
                <a:latin typeface="High Tower Text" pitchFamily="18" charset="0"/>
              </a:rPr>
              <a:t>*"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./myfile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any_il</a:t>
            </a:r>
            <a:r>
              <a:rPr lang="en-US" altLang="zh-TW" sz="2800" dirty="0">
                <a:latin typeface="High Tower Text" pitchFamily="18" charset="0"/>
              </a:rPr>
              <a:t>_</a:t>
            </a:r>
          </a:p>
        </p:txBody>
      </p:sp>
    </p:spTree>
    <p:extLst>
      <p:ext uri="{BB962C8B-B14F-4D97-AF65-F5344CB8AC3E}">
        <p14:creationId xmlns:p14="http://schemas.microsoft.com/office/powerpoint/2010/main" val="1512328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"/>
    </mc:Choice>
    <mc:Fallback xmlns="">
      <p:transition spd="slow" advClick="0" advTm="200"/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find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>
                <a:solidFill>
                  <a:srgbClr val="FF0000"/>
                </a:solidFill>
                <a:latin typeface="High Tower Text" pitchFamily="18" charset="0"/>
              </a:rPr>
              <a:t>find</a:t>
            </a:r>
            <a:r>
              <a:rPr lang="en-US" altLang="zh-TW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is like a recursive </a:t>
            </a:r>
            <a:r>
              <a:rPr lang="en-US" altLang="zh-TW" sz="3600" b="1">
                <a:solidFill>
                  <a:srgbClr val="FF0000"/>
                </a:solidFill>
                <a:latin typeface="High Tower Text" pitchFamily="18" charset="0"/>
              </a:rPr>
              <a:t>ls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. It looks for all file matches below the current working directory.</a:t>
            </a:r>
          </a:p>
          <a:p>
            <a:pPr marL="0" indent="0" eaLnBrk="1" hangingPunct="1">
              <a:buFontTx/>
              <a:buNone/>
            </a:pPr>
            <a:endParaRPr lang="en-US" altLang="zh-TW" sz="180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8196" name="Content Placeholder 2"/>
          <p:cNvSpPr txBox="1">
            <a:spLocks/>
          </p:cNvSpPr>
          <p:nvPr/>
        </p:nvSpPr>
        <p:spPr bwMode="auto">
          <a:xfrm>
            <a:off x="228600" y="2209800"/>
            <a:ext cx="8686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cd ~/UNIX_L</a:t>
            </a:r>
            <a:r>
              <a:rPr lang="en-US" altLang="zh-TW" sz="2800" dirty="0">
                <a:solidFill>
                  <a:srgbClr val="BFBFB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US" altLang="zh-TW" sz="2800" b="1" dirty="0">
              <a:solidFill>
                <a:srgbClr val="BFBFBF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ls: cannot access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: No such file or directory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name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./subdir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*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*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solidFill>
                <a:srgbClr val="BFBFBF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latin typeface="High Tower Text" pitchFamily="18" charset="0"/>
              </a:rPr>
              <a:t>find .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dirty="0">
                <a:latin typeface="High Tower Text" pitchFamily="18" charset="0"/>
              </a:rPr>
              <a:t>name "*</a:t>
            </a:r>
            <a:r>
              <a:rPr lang="en-US" altLang="zh-TW" sz="2800" dirty="0" err="1">
                <a:latin typeface="High Tower Text" pitchFamily="18" charset="0"/>
              </a:rPr>
              <a:t>y?il</a:t>
            </a:r>
            <a:r>
              <a:rPr lang="en-US" altLang="zh-TW" sz="2800" dirty="0">
                <a:latin typeface="High Tower Text" pitchFamily="18" charset="0"/>
              </a:rPr>
              <a:t>*"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./myfile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any_il</a:t>
            </a:r>
            <a:r>
              <a:rPr lang="en-US" altLang="zh-TW" sz="2800" dirty="0">
                <a:latin typeface="High Tower Text" pitchFamily="18" charset="0"/>
              </a:rPr>
              <a:t>_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myfile</a:t>
            </a:r>
            <a:endParaRPr lang="en-US" altLang="zh-TW" sz="2800" dirty="0"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031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"/>
    </mc:Choice>
    <mc:Fallback xmlns="">
      <p:transition spd="slow" advClick="0" advTm="200"/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find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>
                <a:solidFill>
                  <a:srgbClr val="FF0000"/>
                </a:solidFill>
                <a:latin typeface="High Tower Text" pitchFamily="18" charset="0"/>
              </a:rPr>
              <a:t>find</a:t>
            </a:r>
            <a:r>
              <a:rPr lang="en-US" altLang="zh-TW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is like a recursive </a:t>
            </a:r>
            <a:r>
              <a:rPr lang="en-US" altLang="zh-TW" sz="3600" b="1">
                <a:solidFill>
                  <a:srgbClr val="FF0000"/>
                </a:solidFill>
                <a:latin typeface="High Tower Text" pitchFamily="18" charset="0"/>
              </a:rPr>
              <a:t>ls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. It looks for all file matches below the current working directory.</a:t>
            </a:r>
          </a:p>
          <a:p>
            <a:pPr marL="0" indent="0" eaLnBrk="1" hangingPunct="1">
              <a:buFontTx/>
              <a:buNone/>
            </a:pPr>
            <a:endParaRPr lang="en-US" altLang="zh-TW" sz="180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8196" name="Content Placeholder 2"/>
          <p:cNvSpPr txBox="1">
            <a:spLocks/>
          </p:cNvSpPr>
          <p:nvPr/>
        </p:nvSpPr>
        <p:spPr bwMode="auto">
          <a:xfrm>
            <a:off x="228600" y="2209800"/>
            <a:ext cx="8686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cd ~/UNIX_L</a:t>
            </a:r>
            <a:r>
              <a:rPr lang="en-US" altLang="zh-TW" sz="2800" dirty="0">
                <a:solidFill>
                  <a:srgbClr val="BFBFB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endParaRPr lang="en-US" altLang="zh-TW" sz="2800" b="1" dirty="0">
              <a:solidFill>
                <a:srgbClr val="BFBFBF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ls: cannot access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: No such file or directory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name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./subdir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*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*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solidFill>
                <a:srgbClr val="BFBFBF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latin typeface="High Tower Text" pitchFamily="18" charset="0"/>
              </a:rPr>
              <a:t>find .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dirty="0">
                <a:latin typeface="High Tower Text" pitchFamily="18" charset="0"/>
              </a:rPr>
              <a:t>name "*</a:t>
            </a:r>
            <a:r>
              <a:rPr lang="en-US" altLang="zh-TW" sz="2800" dirty="0" err="1">
                <a:latin typeface="High Tower Text" pitchFamily="18" charset="0"/>
              </a:rPr>
              <a:t>y?il</a:t>
            </a:r>
            <a:r>
              <a:rPr lang="en-US" altLang="zh-TW" sz="2800" dirty="0">
                <a:latin typeface="High Tower Text" pitchFamily="18" charset="0"/>
              </a:rPr>
              <a:t>*"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./myfile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any_il</a:t>
            </a:r>
            <a:r>
              <a:rPr lang="en-US" altLang="zh-TW" sz="2800" dirty="0">
                <a:latin typeface="High Tower Text" pitchFamily="18" charset="0"/>
              </a:rPr>
              <a:t>_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myfile</a:t>
            </a:r>
            <a:endParaRPr lang="en-US" altLang="zh-TW" sz="2800" dirty="0"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subsubdir</a:t>
            </a:r>
            <a:r>
              <a:rPr lang="en-US" altLang="zh-TW" sz="2800" dirty="0">
                <a:latin typeface="High Tower Text" pitchFamily="18" charset="0"/>
              </a:rPr>
              <a:t>/myfile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2</a:t>
            </a:r>
            <a:endParaRPr lang="en-US" altLang="zh-TW" sz="2800" dirty="0"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2603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"/>
    </mc:Choice>
    <mc:Fallback xmlns="">
      <p:transition spd="slow" advClick="0" advTm="200"/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find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>
                <a:solidFill>
                  <a:srgbClr val="FF0000"/>
                </a:solidFill>
                <a:latin typeface="High Tower Text" pitchFamily="18" charset="0"/>
              </a:rPr>
              <a:t>find</a:t>
            </a:r>
            <a:r>
              <a:rPr lang="en-US" altLang="zh-TW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is like a recursive </a:t>
            </a:r>
            <a:r>
              <a:rPr lang="en-US" altLang="zh-TW" sz="3600" b="1">
                <a:solidFill>
                  <a:srgbClr val="FF0000"/>
                </a:solidFill>
                <a:latin typeface="High Tower Text" pitchFamily="18" charset="0"/>
              </a:rPr>
              <a:t>ls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. It looks for all file matches below the current working directory.</a:t>
            </a:r>
          </a:p>
          <a:p>
            <a:pPr marL="0" indent="0" eaLnBrk="1" hangingPunct="1">
              <a:buFontTx/>
              <a:buNone/>
            </a:pPr>
            <a:endParaRPr lang="en-US" altLang="zh-TW" sz="180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8196" name="Content Placeholder 2"/>
          <p:cNvSpPr txBox="1">
            <a:spLocks/>
          </p:cNvSpPr>
          <p:nvPr/>
        </p:nvSpPr>
        <p:spPr bwMode="auto">
          <a:xfrm>
            <a:off x="228600" y="2209800"/>
            <a:ext cx="8686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ls: cannot access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: No such file or directory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name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./subdir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*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*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solidFill>
                <a:srgbClr val="BFBFBF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latin typeface="High Tower Text" pitchFamily="18" charset="0"/>
              </a:rPr>
              <a:t>find .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dirty="0">
                <a:latin typeface="High Tower Text" pitchFamily="18" charset="0"/>
              </a:rPr>
              <a:t>name "*</a:t>
            </a:r>
            <a:r>
              <a:rPr lang="en-US" altLang="zh-TW" sz="2800" dirty="0" err="1">
                <a:latin typeface="High Tower Text" pitchFamily="18" charset="0"/>
              </a:rPr>
              <a:t>y?il</a:t>
            </a:r>
            <a:r>
              <a:rPr lang="en-US" altLang="zh-TW" sz="2800" dirty="0">
                <a:latin typeface="High Tower Text" pitchFamily="18" charset="0"/>
              </a:rPr>
              <a:t>*"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./myfile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any_il</a:t>
            </a:r>
            <a:r>
              <a:rPr lang="en-US" altLang="zh-TW" sz="2800" dirty="0">
                <a:latin typeface="High Tower Text" pitchFamily="18" charset="0"/>
              </a:rPr>
              <a:t>_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myfile</a:t>
            </a:r>
            <a:endParaRPr lang="en-US" altLang="zh-TW" sz="2800" dirty="0"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subsubdir</a:t>
            </a:r>
            <a:r>
              <a:rPr lang="en-US" altLang="zh-TW" sz="2800" dirty="0">
                <a:latin typeface="High Tower Text" pitchFamily="18" charset="0"/>
              </a:rPr>
              <a:t>/myfile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2</a:t>
            </a:r>
            <a:endParaRPr lang="en-US" altLang="zh-TW" sz="2800" dirty="0"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subsubdir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yail</a:t>
            </a:r>
            <a:endParaRPr lang="en-US" altLang="zh-TW" sz="3200" dirty="0"/>
          </a:p>
          <a:p>
            <a:pPr marL="342900" indent="-342900">
              <a:lnSpc>
                <a:spcPct val="90000"/>
              </a:lnSpc>
            </a:pP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716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"/>
    </mc:Choice>
    <mc:Fallback xmlns="">
      <p:transition spd="slow" advClick="0" advTm="2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04788" y="1239837"/>
            <a:ext cx="8939212" cy="5541963"/>
          </a:xfrm>
        </p:spPr>
        <p:txBody>
          <a:bodyPr/>
          <a:lstStyle/>
          <a:p>
            <a:pPr eaLnBrk="1" hangingPunct="1">
              <a:spcBef>
                <a:spcPct val="600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en-US" sz="3400" spc="-10" dirty="0"/>
              <a:t>To provide </a:t>
            </a:r>
            <a:r>
              <a:rPr lang="en-US" altLang="en-US" sz="3400" spc="-10" dirty="0">
                <a:solidFill>
                  <a:srgbClr val="068E26"/>
                </a:solidFill>
              </a:rPr>
              <a:t>tools</a:t>
            </a:r>
            <a:r>
              <a:rPr lang="en-US" altLang="en-US" sz="3400" spc="-10" dirty="0">
                <a:solidFill>
                  <a:srgbClr val="FFC000"/>
                </a:solidFill>
              </a:rPr>
              <a:t> </a:t>
            </a:r>
            <a:r>
              <a:rPr lang="en-US" altLang="en-US" sz="3400" spc="-10" dirty="0"/>
              <a:t>that each do </a:t>
            </a:r>
            <a:r>
              <a:rPr lang="en-US" altLang="en-US" sz="3400" spc="-10" dirty="0">
                <a:solidFill>
                  <a:srgbClr val="068E26"/>
                </a:solidFill>
              </a:rPr>
              <a:t>one thing </a:t>
            </a:r>
            <a:r>
              <a:rPr lang="en-US" altLang="en-US" sz="3400" spc="-10" dirty="0"/>
              <a:t>well.</a:t>
            </a:r>
          </a:p>
          <a:p>
            <a:pPr eaLnBrk="1" hangingPunct="1">
              <a:spcBef>
                <a:spcPts val="18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en-US" sz="3400" dirty="0"/>
              <a:t>To let you </a:t>
            </a:r>
            <a:r>
              <a:rPr lang="en-US" altLang="en-US" sz="3400" dirty="0">
                <a:solidFill>
                  <a:srgbClr val="068E26"/>
                </a:solidFill>
              </a:rPr>
              <a:t>combine these tools together </a:t>
            </a:r>
            <a:r>
              <a:rPr lang="en-US" altLang="en-US" sz="3400" dirty="0"/>
              <a:t>to form more powerful Unix commands.</a:t>
            </a:r>
          </a:p>
          <a:p>
            <a:pPr eaLnBrk="1" hangingPunct="1">
              <a:spcBef>
                <a:spcPts val="18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en-US" sz="3400" spc="-300" dirty="0"/>
              <a:t>T</a:t>
            </a:r>
            <a:r>
              <a:rPr lang="en-US" altLang="en-US" sz="3400" dirty="0"/>
              <a:t>o v</a:t>
            </a:r>
            <a:r>
              <a:rPr lang="en-US" altLang="en-US" sz="3400" spc="-50" dirty="0"/>
              <a:t>ie</a:t>
            </a:r>
            <a:r>
              <a:rPr lang="en-US" altLang="en-US" sz="3400" dirty="0"/>
              <a:t>w all c</a:t>
            </a:r>
            <a:r>
              <a:rPr lang="en-US" altLang="en-US" sz="3400" spc="-20" dirty="0"/>
              <a:t>ommuni</a:t>
            </a:r>
            <a:r>
              <a:rPr lang="en-US" altLang="en-US" sz="3400" dirty="0"/>
              <a:t>cat</a:t>
            </a:r>
            <a:r>
              <a:rPr lang="en-US" altLang="en-US" sz="3400" spc="-30" dirty="0"/>
              <a:t>io</a:t>
            </a:r>
            <a:r>
              <a:rPr lang="en-US" altLang="en-US" sz="3400" dirty="0"/>
              <a:t>n as bei</a:t>
            </a:r>
            <a:r>
              <a:rPr lang="en-US" altLang="en-US" sz="3400" spc="-30" dirty="0"/>
              <a:t>n</a:t>
            </a:r>
            <a:r>
              <a:rPr lang="en-US" altLang="en-US" sz="3400" dirty="0"/>
              <a:t>g </a:t>
            </a:r>
            <a:r>
              <a:rPr lang="en-US" altLang="en-US" sz="3400" dirty="0">
                <a:solidFill>
                  <a:srgbClr val="068E26"/>
                </a:solidFill>
              </a:rPr>
              <a:t>via </a:t>
            </a:r>
            <a:r>
              <a:rPr lang="en-US" altLang="en-US" sz="3400" spc="30" dirty="0">
                <a:solidFill>
                  <a:srgbClr val="068E26"/>
                </a:solidFill>
              </a:rPr>
              <a:t>f</a:t>
            </a:r>
            <a:r>
              <a:rPr lang="en-US" altLang="en-US" sz="3400" dirty="0">
                <a:solidFill>
                  <a:srgbClr val="068E26"/>
                </a:solidFill>
              </a:rPr>
              <a:t>i</a:t>
            </a:r>
            <a:r>
              <a:rPr lang="en-US" altLang="en-US" sz="3400" spc="-30" dirty="0">
                <a:solidFill>
                  <a:srgbClr val="068E26"/>
                </a:solidFill>
              </a:rPr>
              <a:t>l</a:t>
            </a:r>
            <a:r>
              <a:rPr lang="en-US" altLang="en-US" sz="3400" spc="-40" dirty="0">
                <a:solidFill>
                  <a:srgbClr val="068E26"/>
                </a:solidFill>
              </a:rPr>
              <a:t>e</a:t>
            </a:r>
            <a:r>
              <a:rPr lang="en-US" altLang="en-US" sz="3400" spc="-200" dirty="0">
                <a:solidFill>
                  <a:srgbClr val="068E26"/>
                </a:solidFill>
              </a:rPr>
              <a:t>s</a:t>
            </a:r>
            <a:r>
              <a:rPr lang="en-US" altLang="en-US" sz="3400" dirty="0"/>
              <a:t>.</a:t>
            </a:r>
          </a:p>
          <a:p>
            <a:pPr lvl="1" eaLnBrk="1" hangingPunct="1">
              <a:spcBef>
                <a:spcPts val="6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en-US" sz="3200" dirty="0"/>
              <a:t>Each tool </a:t>
            </a:r>
            <a:r>
              <a:rPr lang="en-US" altLang="en-US" sz="3200" i="1" dirty="0"/>
              <a:t>can</a:t>
            </a:r>
            <a:r>
              <a:rPr lang="en-US" altLang="en-US" sz="3200" dirty="0"/>
              <a:t> take input from one file and put its output into another file.</a:t>
            </a:r>
          </a:p>
          <a:p>
            <a:pPr lvl="1" eaLnBrk="1" hangingPunct="1">
              <a:spcBef>
                <a:spcPts val="6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en-US" sz="3200" spc="-10" dirty="0"/>
              <a:t>A file is modeled as just </a:t>
            </a:r>
            <a:r>
              <a:rPr lang="en-US" altLang="en-US" sz="3200" spc="-10" dirty="0">
                <a:solidFill>
                  <a:srgbClr val="068E26"/>
                </a:solidFill>
              </a:rPr>
              <a:t>a character stream</a:t>
            </a:r>
            <a:r>
              <a:rPr lang="en-US" altLang="en-US" sz="3200" dirty="0"/>
              <a:t>; </a:t>
            </a:r>
            <a:r>
              <a:rPr lang="en-US" altLang="en-US" sz="3200" spc="-10" dirty="0"/>
              <a:t>it doesn’t have to be actually stored on disk.</a:t>
            </a:r>
          </a:p>
          <a:p>
            <a:pPr lvl="2" eaLnBrk="1" hangingPunct="1">
              <a:spcBef>
                <a:spcPts val="600"/>
              </a:spcBef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en-US" sz="3200" dirty="0" err="1"/>
              <a:t>Eg</a:t>
            </a:r>
            <a:r>
              <a:rPr lang="en-US" altLang="en-US" sz="3200" dirty="0"/>
              <a:t>, the </a:t>
            </a:r>
            <a:r>
              <a:rPr lang="en-US" altLang="en-US" sz="3200" dirty="0">
                <a:solidFill>
                  <a:srgbClr val="FF0000"/>
                </a:solidFill>
              </a:rPr>
              <a:t>keyboard input </a:t>
            </a:r>
            <a:r>
              <a:rPr lang="en-US" altLang="en-US" sz="3200" dirty="0"/>
              <a:t>&amp; </a:t>
            </a:r>
            <a:r>
              <a:rPr lang="en-US" altLang="en-US" sz="3200" dirty="0">
                <a:solidFill>
                  <a:srgbClr val="FF0000"/>
                </a:solidFill>
              </a:rPr>
              <a:t>screen output</a:t>
            </a:r>
            <a:r>
              <a:rPr lang="en-US" altLang="en-US" sz="3200" dirty="0"/>
              <a:t>. </a:t>
            </a:r>
          </a:p>
        </p:txBody>
      </p:sp>
      <p:sp>
        <p:nvSpPr>
          <p:cNvPr id="48537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sz="4800" dirty="0">
                <a:solidFill>
                  <a:srgbClr val="10068E"/>
                </a:solidFill>
              </a:rPr>
              <a:t>The Unix Philosophy: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3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35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find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>
                <a:solidFill>
                  <a:srgbClr val="FF0000"/>
                </a:solidFill>
                <a:latin typeface="High Tower Text" pitchFamily="18" charset="0"/>
              </a:rPr>
              <a:t>find</a:t>
            </a:r>
            <a:r>
              <a:rPr lang="en-US" altLang="zh-TW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is like a recursive </a:t>
            </a:r>
            <a:r>
              <a:rPr lang="en-US" altLang="zh-TW" sz="3600" b="1">
                <a:solidFill>
                  <a:srgbClr val="FF0000"/>
                </a:solidFill>
                <a:latin typeface="High Tower Text" pitchFamily="18" charset="0"/>
              </a:rPr>
              <a:t>ls</a:t>
            </a:r>
            <a:r>
              <a:rPr lang="en-US" altLang="zh-TW">
                <a:solidFill>
                  <a:srgbClr val="FF0000"/>
                </a:solidFill>
                <a:latin typeface="Times New Roman" pitchFamily="18" charset="0"/>
              </a:rPr>
              <a:t>. It looks for all file matches below the current working directory.</a:t>
            </a:r>
          </a:p>
          <a:p>
            <a:pPr marL="0" indent="0" eaLnBrk="1" hangingPunct="1">
              <a:buFontTx/>
              <a:buNone/>
            </a:pPr>
            <a:endParaRPr lang="en-US" altLang="zh-TW" sz="180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9220" name="Content Placeholder 2"/>
          <p:cNvSpPr txBox="1">
            <a:spLocks/>
          </p:cNvSpPr>
          <p:nvPr/>
        </p:nvSpPr>
        <p:spPr bwMode="auto">
          <a:xfrm>
            <a:off x="228600" y="2209800"/>
            <a:ext cx="86868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ls: cannot access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: No such file or directory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find . </a:t>
            </a:r>
            <a:r>
              <a:rPr lang="en-US" altLang="zh-TW" sz="28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name 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./subdir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/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endParaRPr lang="en-US" altLang="zh-TW" sz="28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</a:rPr>
              <a:t>%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 ls *</a:t>
            </a:r>
            <a:r>
              <a:rPr lang="en-US" altLang="zh-TW" sz="2800" dirty="0" err="1">
                <a:solidFill>
                  <a:srgbClr val="BFBFBF"/>
                </a:solidFill>
                <a:latin typeface="High Tower Text" pitchFamily="18" charset="0"/>
              </a:rPr>
              <a:t>y?il</a:t>
            </a: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*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solidFill>
                  <a:srgbClr val="BFBFBF"/>
                </a:solidFill>
                <a:latin typeface="High Tower Text" pitchFamily="18" charset="0"/>
              </a:rPr>
              <a:t>myfile</a:t>
            </a:r>
            <a:r>
              <a:rPr lang="en-US" altLang="zh-TW" sz="24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solidFill>
                <a:srgbClr val="BFBFBF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r>
              <a:rPr lang="en-US" altLang="zh-TW" sz="2800" dirty="0">
                <a:latin typeface="High Tower Text" pitchFamily="18" charset="0"/>
              </a:rPr>
              <a:t> find .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dirty="0">
                <a:latin typeface="High Tower Text" pitchFamily="18" charset="0"/>
              </a:rPr>
              <a:t>name "*</a:t>
            </a:r>
            <a:r>
              <a:rPr lang="en-US" altLang="zh-TW" sz="2800" dirty="0" err="1">
                <a:latin typeface="High Tower Text" pitchFamily="18" charset="0"/>
              </a:rPr>
              <a:t>y?il</a:t>
            </a:r>
            <a:r>
              <a:rPr lang="en-US" altLang="zh-TW" sz="2800" dirty="0">
                <a:latin typeface="High Tower Text" pitchFamily="18" charset="0"/>
              </a:rPr>
              <a:t>*"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./myfile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zh-TW" sz="28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any_il</a:t>
            </a:r>
            <a:r>
              <a:rPr lang="en-US" altLang="zh-TW" sz="2800" dirty="0">
                <a:latin typeface="High Tower Text" pitchFamily="18" charset="0"/>
              </a:rPr>
              <a:t>_</a:t>
            </a: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myfile</a:t>
            </a:r>
            <a:endParaRPr lang="en-US" altLang="zh-TW" sz="2800" dirty="0"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subsubdir</a:t>
            </a:r>
            <a:r>
              <a:rPr lang="en-US" altLang="zh-TW" sz="2800" dirty="0">
                <a:latin typeface="High Tower Text" pitchFamily="18" charset="0"/>
              </a:rPr>
              <a:t>/myfile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2</a:t>
            </a:r>
            <a:endParaRPr lang="en-US" altLang="zh-TW" sz="2800" dirty="0"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>
                <a:latin typeface="High Tower Text" pitchFamily="18" charset="0"/>
              </a:rPr>
              <a:t>./subdir</a:t>
            </a:r>
            <a:r>
              <a:rPr lang="en-US" altLang="zh-TW" sz="2400" dirty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subsubdir</a:t>
            </a:r>
            <a:r>
              <a:rPr lang="en-US" altLang="zh-TW" sz="2800" dirty="0">
                <a:latin typeface="High Tower Text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yail</a:t>
            </a:r>
            <a:endParaRPr lang="en-US" altLang="zh-TW" sz="2800" dirty="0">
              <a:latin typeface="High Tower Text" pitchFamily="18" charset="0"/>
            </a:endParaRPr>
          </a:p>
          <a:p>
            <a:pPr marL="342900" indent="-342900">
              <a:lnSpc>
                <a:spcPct val="90000"/>
              </a:lnSpc>
            </a:pPr>
            <a:r>
              <a:rPr lang="en-US" altLang="zh-TW" sz="2800" dirty="0"/>
              <a:t>%</a:t>
            </a:r>
            <a:endParaRPr lang="en-US" altLang="zh-TW" sz="3200" dirty="0"/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4800600" y="4800600"/>
            <a:ext cx="4267200" cy="1524000"/>
          </a:xfrm>
          <a:prstGeom prst="wedgeRoundRectCallout">
            <a:avLst>
              <a:gd name="adj1" fmla="val -92903"/>
              <a:gd name="adj2" fmla="val -864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700" dirty="0"/>
              <a:t>But there are four more matches in subdirectories (for a total of 5 matches).</a:t>
            </a: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4191000" y="2133600"/>
            <a:ext cx="4267200" cy="1981200"/>
          </a:xfrm>
          <a:prstGeom prst="wedgeRoundRectCallout">
            <a:avLst>
              <a:gd name="adj1" fmla="val -84722"/>
              <a:gd name="adj2" fmla="val 5596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/>
          <a:p>
            <a:pPr algn="ctr"/>
            <a:r>
              <a:rPr lang="en-US" altLang="zh-TW" sz="2700" dirty="0"/>
              <a:t>Notice that, </a:t>
            </a:r>
            <a:r>
              <a:rPr lang="en-US" altLang="zh-TW" sz="2700" i="1" dirty="0"/>
              <a:t>this time</a:t>
            </a:r>
            <a:r>
              <a:rPr lang="en-US" altLang="zh-TW" sz="2700" dirty="0"/>
              <a:t>, we</a:t>
            </a:r>
          </a:p>
          <a:p>
            <a:pPr algn="ctr"/>
            <a:r>
              <a:rPr lang="en-US" altLang="zh-TW" sz="2700" dirty="0"/>
              <a:t>need to use quotes ("). </a:t>
            </a:r>
            <a:br>
              <a:rPr lang="en-US" altLang="zh-TW" sz="2700" dirty="0"/>
            </a:br>
            <a:r>
              <a:rPr lang="en-US" altLang="zh-TW" sz="2700" dirty="0"/>
              <a:t>This is because we used</a:t>
            </a:r>
          </a:p>
          <a:p>
            <a:pPr algn="ctr"/>
            <a:r>
              <a:rPr lang="en-US" altLang="zh-TW" sz="2700" spc="-20" dirty="0"/>
              <a:t>wildcard</a:t>
            </a:r>
            <a:r>
              <a:rPr lang="en-US" altLang="zh-TW" sz="2400" spc="-20" dirty="0"/>
              <a:t> </a:t>
            </a:r>
            <a:r>
              <a:rPr lang="en-US" altLang="zh-TW" sz="2700" spc="-20" dirty="0"/>
              <a:t>symbols (</a:t>
            </a:r>
            <a:r>
              <a:rPr lang="en-US" altLang="zh-TW" sz="2700" spc="-70" dirty="0"/>
              <a:t>*</a:t>
            </a:r>
            <a:r>
              <a:rPr lang="en-US" altLang="zh-TW" sz="2400" spc="-70" dirty="0"/>
              <a:t> </a:t>
            </a:r>
            <a:r>
              <a:rPr lang="en-US" altLang="zh-TW" sz="2700" spc="-70" dirty="0"/>
              <a:t>and</a:t>
            </a:r>
            <a:r>
              <a:rPr lang="en-US" altLang="zh-TW" sz="2400" spc="-70" dirty="0"/>
              <a:t> </a:t>
            </a:r>
            <a:r>
              <a:rPr lang="en-US" altLang="zh-TW" sz="2700" spc="-120" dirty="0"/>
              <a:t>?).</a:t>
            </a:r>
          </a:p>
        </p:txBody>
      </p:sp>
    </p:spTree>
    <p:extLst>
      <p:ext uri="{BB962C8B-B14F-4D97-AF65-F5344CB8AC3E}">
        <p14:creationId xmlns:p14="http://schemas.microsoft.com/office/powerpoint/2010/main" val="388219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969804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ln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Change file permissions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find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diff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Managing Files and Directories</a:t>
            </a:r>
          </a:p>
        </p:txBody>
      </p:sp>
    </p:spTree>
    <p:extLst>
      <p:ext uri="{BB962C8B-B14F-4D97-AF65-F5344CB8AC3E}">
        <p14:creationId xmlns:p14="http://schemas.microsoft.com/office/powerpoint/2010/main" val="419887725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6550362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ln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Change file permissions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find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diff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Managing Files and Directories</a:t>
            </a:r>
          </a:p>
        </p:txBody>
      </p:sp>
    </p:spTree>
    <p:extLst>
      <p:ext uri="{BB962C8B-B14F-4D97-AF65-F5344CB8AC3E}">
        <p14:creationId xmlns:p14="http://schemas.microsoft.com/office/powerpoint/2010/main" val="698344688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81100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diff</a:t>
            </a:r>
            <a:endParaRPr lang="en-US" altLang="zh-TW" sz="7200" b="1" dirty="0">
              <a:solidFill>
                <a:srgbClr val="10068E"/>
              </a:solidFill>
            </a:endParaRPr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196752"/>
            <a:ext cx="8991600" cy="53340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b="1" dirty="0">
                <a:solidFill>
                  <a:srgbClr val="FF0000"/>
                </a:solidFill>
                <a:latin typeface="Courier"/>
              </a:rPr>
              <a:t>diff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</a:rPr>
              <a:t>takes two text files and shows their differences. </a:t>
            </a:r>
            <a:endParaRPr lang="en-US" altLang="zh-TW" sz="1400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marL="0" indent="0" eaLnBrk="1" hangingPunct="1">
              <a:buFontTx/>
              <a:buNone/>
            </a:pP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 flags:</a:t>
            </a:r>
          </a:p>
          <a:p>
            <a:pPr marL="630238" indent="-457200" eaLnBrk="1" hangingPunct="1">
              <a:spcBef>
                <a:spcPct val="0"/>
              </a:spcBef>
              <a:buFontTx/>
              <a:buNone/>
            </a:pPr>
            <a:r>
              <a:rPr lang="en-US" altLang="zh-TW" sz="2800" b="1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To display changes in </a:t>
            </a:r>
            <a:r>
              <a:rPr lang="en-US" altLang="zh-TW" sz="2800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ontext</a:t>
            </a:r>
          </a:p>
          <a:p>
            <a:pPr marL="233363" indent="-60325" eaLnBrk="1" hangingPunct="1">
              <a:spcBef>
                <a:spcPct val="0"/>
              </a:spcBef>
              <a:buFontTx/>
              <a:buNone/>
            </a:pPr>
            <a:endParaRPr lang="en-US" altLang="zh-TW" sz="1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33363" indent="-60325" eaLnBrk="1" hangingPunct="1">
              <a:spcBef>
                <a:spcPct val="0"/>
              </a:spcBef>
              <a:buFontTx/>
              <a:buNone/>
            </a:pPr>
            <a:r>
              <a:rPr lang="en-US" altLang="zh-TW" sz="2800" b="1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-u  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Slightly different display of changes in context</a:t>
            </a:r>
          </a:p>
          <a:p>
            <a:pPr marL="233363" indent="-60325" eaLnBrk="1" hangingPunct="1">
              <a:spcBef>
                <a:spcPct val="0"/>
              </a:spcBef>
              <a:buFontTx/>
              <a:buNone/>
            </a:pPr>
            <a:endParaRPr lang="en-US" altLang="zh-TW" sz="1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0238" indent="-457200" eaLnBrk="1" hangingPunct="1">
              <a:spcBef>
                <a:spcPct val="0"/>
              </a:spcBef>
              <a:buFontTx/>
              <a:buNone/>
            </a:pPr>
            <a:r>
              <a:rPr lang="en-US" altLang="zh-TW" sz="2800" b="1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-q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Be </a:t>
            </a:r>
            <a:r>
              <a:rPr lang="en-US" altLang="zh-TW" sz="2800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uiet --just print whether the files have differences</a:t>
            </a:r>
          </a:p>
          <a:p>
            <a:pPr marL="233363" indent="-60325" eaLnBrk="1" hangingPunct="1">
              <a:spcBef>
                <a:spcPct val="0"/>
              </a:spcBef>
              <a:buFontTx/>
              <a:buNone/>
            </a:pPr>
            <a:endParaRPr lang="en-US" altLang="zh-TW" sz="1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0238" indent="-457200" eaLnBrk="1" hangingPunct="1">
              <a:spcBef>
                <a:spcPct val="0"/>
              </a:spcBef>
              <a:buFontTx/>
              <a:buNone/>
            </a:pPr>
            <a:r>
              <a:rPr lang="en-US" altLang="zh-TW" sz="2800" b="1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-d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A </a:t>
            </a:r>
            <a:r>
              <a:rPr lang="en-US" altLang="zh-TW" sz="2800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ifferent algorithm to identified the lines that changed </a:t>
            </a:r>
          </a:p>
          <a:p>
            <a:pPr marL="233363" indent="-60325" eaLnBrk="1" hangingPunct="1">
              <a:spcBef>
                <a:spcPct val="0"/>
              </a:spcBef>
              <a:buFontTx/>
              <a:buNone/>
            </a:pPr>
            <a:endParaRPr lang="en-US" altLang="zh-TW" sz="1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0238" indent="-457200" eaLnBrk="1" hangingPunct="1">
              <a:spcBef>
                <a:spcPct val="0"/>
              </a:spcBef>
              <a:buFontTx/>
              <a:buNone/>
            </a:pPr>
            <a:r>
              <a:rPr lang="en-US" altLang="zh-TW" sz="2800" b="1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-w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Ignore </a:t>
            </a:r>
            <a:r>
              <a:rPr lang="en-US" altLang="zh-TW" sz="2800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hite space</a:t>
            </a:r>
          </a:p>
          <a:p>
            <a:pPr marL="233363" indent="-60325" eaLnBrk="1" hangingPunct="1">
              <a:spcBef>
                <a:spcPct val="0"/>
              </a:spcBef>
              <a:buFontTx/>
              <a:buNone/>
            </a:pPr>
            <a:endParaRPr lang="en-US" altLang="zh-TW" sz="1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0238" indent="-457200" eaLnBrk="1" hangingPunct="1">
              <a:spcBef>
                <a:spcPct val="0"/>
              </a:spcBef>
              <a:buFontTx/>
              <a:buNone/>
            </a:pPr>
            <a:r>
              <a:rPr lang="en-US" altLang="zh-TW" sz="2800" b="1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-y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Side b</a:t>
            </a:r>
            <a:r>
              <a:rPr lang="en-US" altLang="zh-TW" sz="2800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side comparison </a:t>
            </a:r>
          </a:p>
          <a:p>
            <a:pPr marL="233363" indent="-60325" eaLnBrk="1" hangingPunct="1">
              <a:spcBef>
                <a:spcPct val="0"/>
              </a:spcBef>
              <a:buFontTx/>
              <a:buNone/>
            </a:pPr>
            <a:endParaRPr lang="en-US" altLang="zh-TW" sz="1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33363" indent="-60325" eaLnBrk="1" hangingPunct="1">
              <a:spcBef>
                <a:spcPct val="0"/>
              </a:spcBef>
              <a:buFontTx/>
              <a:buNone/>
            </a:pPr>
            <a:r>
              <a:rPr lang="en-US" altLang="zh-TW" sz="2800" b="1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-W</a:t>
            </a:r>
            <a:r>
              <a:rPr lang="en-US" altLang="zh-TW" sz="2800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TW" sz="2800" i="1" dirty="0" err="1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</a:t>
            </a:r>
            <a:r>
              <a:rPr lang="en-US" altLang="zh-TW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the display </a:t>
            </a:r>
            <a:r>
              <a:rPr lang="en-US" altLang="zh-TW" sz="2800" dirty="0">
                <a:solidFill>
                  <a:srgbClr val="FF47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altLang="zh-TW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idth (useful with -y)</a:t>
            </a:r>
          </a:p>
        </p:txBody>
      </p:sp>
    </p:spTree>
    <p:extLst>
      <p:ext uri="{BB962C8B-B14F-4D97-AF65-F5344CB8AC3E}">
        <p14:creationId xmlns:p14="http://schemas.microsoft.com/office/powerpoint/2010/main" val="5760383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/>
          <a:lstStyle/>
          <a:p>
            <a:pPr algn="l">
              <a:lnSpc>
                <a:spcPct val="85000"/>
              </a:lnSpc>
            </a:pPr>
            <a:br>
              <a:rPr lang="en-US" altLang="zh-TW" sz="800" dirty="0">
                <a:solidFill>
                  <a:srgbClr val="0033CC"/>
                </a:solidFill>
              </a:rPr>
            </a:br>
            <a:r>
              <a:rPr lang="en-US" altLang="zh-TW" dirty="0">
                <a:solidFill>
                  <a:srgbClr val="0033CC"/>
                </a:solidFill>
              </a:rPr>
              <a:t>A diff </a:t>
            </a:r>
            <a:br>
              <a:rPr lang="en-US" altLang="zh-TW" dirty="0">
                <a:solidFill>
                  <a:srgbClr val="0033CC"/>
                </a:solidFill>
              </a:rPr>
            </a:br>
            <a:r>
              <a:rPr lang="en-US" altLang="zh-TW" dirty="0">
                <a:solidFill>
                  <a:srgbClr val="0033CC"/>
                </a:solidFill>
              </a:rPr>
              <a:t>example: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810000" y="228600"/>
            <a:ext cx="2438400" cy="5105400"/>
          </a:xfrm>
          <a:prstGeom prst="rect">
            <a:avLst/>
          </a:prstGeom>
          <a:ln w="19050">
            <a:solidFill>
              <a:schemeClr val="tx1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342900" indent="-342900">
              <a:lnSpc>
                <a:spcPct val="90000"/>
              </a:lnSpc>
              <a:defRPr/>
            </a:pPr>
            <a:r>
              <a:rPr lang="en-US" altLang="zh-TW" sz="2400" i="1" dirty="0">
                <a:solidFill>
                  <a:schemeClr val="tx1"/>
                </a:solidFill>
              </a:rPr>
              <a:t>original</a:t>
            </a:r>
            <a:r>
              <a:rPr lang="en-US" altLang="zh-TW" sz="2400" dirty="0">
                <a:solidFill>
                  <a:schemeClr val="tx1"/>
                </a:solidFill>
              </a:rPr>
              <a:t>: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 This part of the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 document has stayed the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3 same from version to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4 version. It shouldn't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5 be shown if it doesn't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6 change. Otherwise, that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7 would not be helping to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8 compress the size of the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9 changes.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10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11 This paragraph contains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12 text that is outdated.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13 It will be deleted in the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14 near future.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15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16 It is important to spell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17 check this </a:t>
            </a:r>
            <a:r>
              <a:rPr lang="en-US" altLang="zh-TW" sz="1300" dirty="0" err="1">
                <a:solidFill>
                  <a:schemeClr val="tx1"/>
                </a:solidFill>
              </a:rPr>
              <a:t>dokument</a:t>
            </a:r>
            <a:r>
              <a:rPr lang="en-US" altLang="zh-TW" sz="1300" dirty="0">
                <a:solidFill>
                  <a:schemeClr val="tx1"/>
                </a:solidFill>
              </a:rPr>
              <a:t>. On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18 the other hand, a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19 misspelled word isn't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20 the end of the world.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21 Nothing in the rest of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22 this paragraph needs to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23 be changed. Things can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24 be added after it. </a:t>
            </a:r>
          </a:p>
          <a:p>
            <a:pPr marL="342900" indent="-342900">
              <a:lnSpc>
                <a:spcPct val="90000"/>
              </a:lnSpc>
              <a:defRPr/>
            </a:pPr>
            <a:endParaRPr lang="en-US" altLang="zh-TW" sz="1400" i="1" dirty="0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553200" y="152400"/>
            <a:ext cx="2438400" cy="5943600"/>
          </a:xfrm>
          <a:prstGeom prst="rect">
            <a:avLst/>
          </a:prstGeom>
          <a:ln w="19050">
            <a:solidFill>
              <a:schemeClr val="tx1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altLang="zh-TW" sz="2400" i="1" dirty="0">
                <a:solidFill>
                  <a:srgbClr val="000000"/>
                </a:solidFill>
              </a:rPr>
              <a:t>new</a:t>
            </a:r>
            <a:r>
              <a:rPr lang="en-US" altLang="zh-TW" sz="2400" dirty="0">
                <a:solidFill>
                  <a:srgbClr val="000000"/>
                </a:solidFill>
              </a:rPr>
              <a:t>: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 This is an important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 notice! It should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3 therefore be located at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4 the beginning of this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5 document!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6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7 This part of the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8 document has stayed the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9 same from version to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10 version. It shouldn't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11 be shown if it doesn't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12 change. Otherwise, that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13 would not be helping to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14 compress anything.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15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16 It is important to spell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17 check this document. On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18 the other hand, a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19 misspelled word isn't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20 the end of the world.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21 Nothing in the rest of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22 this paragraph needs to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23 be changed. Things can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24 be added after it.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25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26 This paragraph contains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27 important new additions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28 to this document. </a:t>
            </a:r>
          </a:p>
          <a:p>
            <a:pPr>
              <a:defRPr/>
            </a:pPr>
            <a:endParaRPr lang="en-US" altLang="zh-TW" sz="1300" i="1" dirty="0">
              <a:solidFill>
                <a:schemeClr val="tx1"/>
              </a:solidFill>
            </a:endParaRPr>
          </a:p>
        </p:txBody>
      </p:sp>
      <p:sp>
        <p:nvSpPr>
          <p:cNvPr id="134149" name="Content Placeholder 5"/>
          <p:cNvSpPr>
            <a:spLocks noGrp="1"/>
          </p:cNvSpPr>
          <p:nvPr>
            <p:ph idx="1"/>
          </p:nvPr>
        </p:nvSpPr>
        <p:spPr>
          <a:xfrm>
            <a:off x="304800" y="1219200"/>
            <a:ext cx="3124200" cy="5562600"/>
          </a:xfrm>
          <a:solidFill>
            <a:schemeClr val="tx1"/>
          </a:solidFill>
        </p:spPr>
        <p:txBody>
          <a:bodyPr/>
          <a:lstStyle/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% diff  original  new</a:t>
            </a:r>
          </a:p>
        </p:txBody>
      </p:sp>
    </p:spTree>
    <p:extLst>
      <p:ext uri="{BB962C8B-B14F-4D97-AF65-F5344CB8AC3E}">
        <p14:creationId xmlns:p14="http://schemas.microsoft.com/office/powerpoint/2010/main" val="346714224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/>
          <a:lstStyle/>
          <a:p>
            <a:pPr algn="l">
              <a:lnSpc>
                <a:spcPct val="85000"/>
              </a:lnSpc>
            </a:pPr>
            <a:br>
              <a:rPr lang="en-US" altLang="zh-TW" sz="800" dirty="0">
                <a:solidFill>
                  <a:srgbClr val="0033CC"/>
                </a:solidFill>
              </a:rPr>
            </a:br>
            <a:r>
              <a:rPr lang="en-US" altLang="zh-TW" dirty="0">
                <a:solidFill>
                  <a:srgbClr val="0033CC"/>
                </a:solidFill>
              </a:rPr>
              <a:t>A diff </a:t>
            </a:r>
            <a:br>
              <a:rPr lang="en-US" altLang="zh-TW" dirty="0">
                <a:solidFill>
                  <a:srgbClr val="0033CC"/>
                </a:solidFill>
              </a:rPr>
            </a:br>
            <a:r>
              <a:rPr lang="en-US" altLang="zh-TW" dirty="0">
                <a:solidFill>
                  <a:srgbClr val="0033CC"/>
                </a:solidFill>
              </a:rPr>
              <a:t>example: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810000" y="228600"/>
            <a:ext cx="2438400" cy="5105400"/>
          </a:xfrm>
          <a:prstGeom prst="rect">
            <a:avLst/>
          </a:prstGeom>
          <a:ln w="19050">
            <a:solidFill>
              <a:schemeClr val="tx1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342900" indent="-342900">
              <a:lnSpc>
                <a:spcPct val="90000"/>
              </a:lnSpc>
              <a:defRPr/>
            </a:pPr>
            <a:r>
              <a:rPr lang="en-US" altLang="zh-TW" sz="2400" i="1" dirty="0">
                <a:solidFill>
                  <a:schemeClr val="tx1"/>
                </a:solidFill>
              </a:rPr>
              <a:t>original</a:t>
            </a:r>
            <a:r>
              <a:rPr lang="en-US" altLang="zh-TW" sz="2400" dirty="0">
                <a:solidFill>
                  <a:schemeClr val="tx1"/>
                </a:solidFill>
              </a:rPr>
              <a:t>: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 This part of the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 document has stayed the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3 same from version to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4 version. It shouldn't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5 be shown if it doesn't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6 change. Otherwise, that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7 would not be helping to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8 compress the size of the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9 changes.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10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11 This paragraph contains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12 text that is outdated.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13 It will be deleted in the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14 near future.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15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16 It is important to spell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17 check this </a:t>
            </a:r>
            <a:r>
              <a:rPr lang="en-US" altLang="zh-TW" sz="1300" dirty="0" err="1">
                <a:solidFill>
                  <a:schemeClr val="tx1"/>
                </a:solidFill>
              </a:rPr>
              <a:t>dokument</a:t>
            </a:r>
            <a:r>
              <a:rPr lang="en-US" altLang="zh-TW" sz="1300" dirty="0">
                <a:solidFill>
                  <a:schemeClr val="tx1"/>
                </a:solidFill>
              </a:rPr>
              <a:t>. On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18 the other hand, a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19 misspelled word isn't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20 the end of the world.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21 Nothing in the rest of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22 this paragraph needs to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23 be changed. Things can </a:t>
            </a:r>
          </a:p>
          <a:p>
            <a:pPr marL="342900" indent="-342900">
              <a:defRPr/>
            </a:pPr>
            <a:r>
              <a:rPr lang="en-US" altLang="zh-TW" sz="1300" dirty="0">
                <a:solidFill>
                  <a:schemeClr val="tx1"/>
                </a:solidFill>
              </a:rPr>
              <a:t>24 be added after it. </a:t>
            </a:r>
          </a:p>
          <a:p>
            <a:pPr marL="342900" indent="-342900">
              <a:lnSpc>
                <a:spcPct val="90000"/>
              </a:lnSpc>
              <a:defRPr/>
            </a:pPr>
            <a:endParaRPr lang="en-US" altLang="zh-TW" sz="1300" i="1" dirty="0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553200" y="152400"/>
            <a:ext cx="2438400" cy="5943600"/>
          </a:xfrm>
          <a:prstGeom prst="rect">
            <a:avLst/>
          </a:prstGeom>
          <a:ln w="19050">
            <a:solidFill>
              <a:schemeClr val="tx1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altLang="zh-TW" sz="2400" i="1" dirty="0">
                <a:solidFill>
                  <a:srgbClr val="000000"/>
                </a:solidFill>
              </a:rPr>
              <a:t>new</a:t>
            </a:r>
            <a:r>
              <a:rPr lang="en-US" altLang="zh-TW" sz="2400" dirty="0">
                <a:solidFill>
                  <a:srgbClr val="000000"/>
                </a:solidFill>
              </a:rPr>
              <a:t>: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 This is an important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 notice! It should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3 therefore be located at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4 the beginning of this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5 document!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6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7 This part of the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8 document has stayed the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9 same from version to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10 version. It shouldn't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11 be shown if it doesn't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12 change. Otherwise, that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13 would not be helping to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14 compress anything.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15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16 It is important to spell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17 check this document. On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18 the other hand, a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19 misspelled word isn't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20 the end of the world.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21 Nothing in the rest of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22 this paragraph needs to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23 be changed. Things can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24 be added after it.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25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26 This paragraph contains 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27 important new additions</a:t>
            </a:r>
          </a:p>
          <a:p>
            <a:pPr>
              <a:defRPr/>
            </a:pPr>
            <a:r>
              <a:rPr lang="en-US" altLang="zh-TW" sz="1300" dirty="0">
                <a:solidFill>
                  <a:srgbClr val="000000"/>
                </a:solidFill>
              </a:rPr>
              <a:t>28 to this document. </a:t>
            </a:r>
          </a:p>
          <a:p>
            <a:pPr>
              <a:lnSpc>
                <a:spcPct val="90000"/>
              </a:lnSpc>
              <a:defRPr/>
            </a:pPr>
            <a:endParaRPr lang="en-US" altLang="zh-TW" sz="1300" i="1" dirty="0">
              <a:solidFill>
                <a:schemeClr val="tx1"/>
              </a:solidFill>
            </a:endParaRPr>
          </a:p>
        </p:txBody>
      </p:sp>
      <p:sp>
        <p:nvSpPr>
          <p:cNvPr id="135173" name="Content Placeholder 5"/>
          <p:cNvSpPr>
            <a:spLocks noGrp="1"/>
          </p:cNvSpPr>
          <p:nvPr>
            <p:ph idx="1"/>
          </p:nvPr>
        </p:nvSpPr>
        <p:spPr>
          <a:xfrm>
            <a:off x="304800" y="1219200"/>
            <a:ext cx="3124200" cy="5562600"/>
          </a:xfrm>
          <a:solidFill>
            <a:schemeClr val="tx1"/>
          </a:solidFill>
        </p:spPr>
        <p:txBody>
          <a:bodyPr/>
          <a:lstStyle/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% diff  original  new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0a1,6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This is an important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notice! It should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therefore be located at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the beginning of this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document!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8,14c14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compress the size of the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changes.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This paragraph contains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text that is outdated.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It will be deleted in the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near future.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---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compress anything.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17c17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check this dokument. On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---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check this document. On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24c24,28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be added after it.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---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be added after it.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This paragraph contains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important new additions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to this document. </a:t>
            </a:r>
          </a:p>
        </p:txBody>
      </p:sp>
    </p:spTree>
    <p:extLst>
      <p:ext uri="{BB962C8B-B14F-4D97-AF65-F5344CB8AC3E}">
        <p14:creationId xmlns:p14="http://schemas.microsoft.com/office/powerpoint/2010/main" val="3443442493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/>
          <a:lstStyle/>
          <a:p>
            <a:pPr algn="l">
              <a:lnSpc>
                <a:spcPct val="85000"/>
              </a:lnSpc>
            </a:pPr>
            <a:br>
              <a:rPr lang="en-US" altLang="zh-TW" sz="800">
                <a:solidFill>
                  <a:srgbClr val="0033CC"/>
                </a:solidFill>
              </a:rPr>
            </a:br>
            <a:r>
              <a:rPr lang="en-US" altLang="zh-TW">
                <a:solidFill>
                  <a:srgbClr val="0033CC"/>
                </a:solidFill>
              </a:rPr>
              <a:t>A diff </a:t>
            </a:r>
            <a:br>
              <a:rPr lang="en-US" altLang="zh-TW">
                <a:solidFill>
                  <a:srgbClr val="0033CC"/>
                </a:solidFill>
              </a:rPr>
            </a:br>
            <a:r>
              <a:rPr lang="en-US" altLang="zh-TW">
                <a:solidFill>
                  <a:srgbClr val="0033CC"/>
                </a:solidFill>
              </a:rPr>
              <a:t>example: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810000" y="228600"/>
            <a:ext cx="2438400" cy="5105400"/>
          </a:xfrm>
          <a:prstGeom prst="rect">
            <a:avLst/>
          </a:prstGeom>
          <a:ln w="57150">
            <a:solidFill>
              <a:srgbClr val="0033CC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342900" indent="-342900">
              <a:lnSpc>
                <a:spcPct val="90000"/>
              </a:lnSpc>
              <a:defRPr/>
            </a:pPr>
            <a:r>
              <a:rPr lang="en-US" altLang="zh-TW" sz="2400" i="1">
                <a:solidFill>
                  <a:schemeClr val="tx1"/>
                </a:solidFill>
              </a:rPr>
              <a:t>original</a:t>
            </a:r>
            <a:r>
              <a:rPr lang="en-US" altLang="zh-TW" sz="2400">
                <a:solidFill>
                  <a:schemeClr val="tx1"/>
                </a:solidFill>
              </a:rPr>
              <a:t>: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 This part of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 document has stayed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3 same from version to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4 version. It shouldn't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5 be shown if it doesn't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6 change. Otherwise, that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7 would not be helping to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8 compress the size of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9 changes.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10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11 This paragraph contains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12 text that is outdated.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13 It will be deleted in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14 near future.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15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16 It is important to spell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17 check this dokument. On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18 the other hand, a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19 misspelled word isn't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20 the end of the world.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21 Nothing in the rest of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22 this paragraph needs to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23 be changed. Things can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24 be added after it. </a:t>
            </a:r>
          </a:p>
          <a:p>
            <a:pPr marL="342900" indent="-342900">
              <a:lnSpc>
                <a:spcPct val="90000"/>
              </a:lnSpc>
              <a:defRPr/>
            </a:pPr>
            <a:endParaRPr lang="en-US" altLang="zh-TW" sz="1400" i="1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553200" y="152400"/>
            <a:ext cx="2438400" cy="5943600"/>
          </a:xfrm>
          <a:prstGeom prst="rect">
            <a:avLst/>
          </a:prstGeom>
          <a:ln w="57150">
            <a:solidFill>
              <a:srgbClr val="FF0000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altLang="zh-TW" sz="2400" i="1">
                <a:solidFill>
                  <a:srgbClr val="000000"/>
                </a:solidFill>
              </a:rPr>
              <a:t>new</a:t>
            </a:r>
            <a:r>
              <a:rPr lang="en-US" altLang="zh-TW" sz="2400">
                <a:solidFill>
                  <a:srgbClr val="000000"/>
                </a:solidFill>
              </a:rPr>
              <a:t>: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 This is an important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 notice! It should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3 therefore be located at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4 the beginning of this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5 document!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6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7 This part of the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8 document has stayed the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9 same from version to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10 version. It shouldn't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11 be shown if it doesn't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12 change. Otherwise, that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13 would not be helping to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14 compress anything.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15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16 It is important to spell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17 check this document. On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18 the other hand, a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19 misspelled word isn't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20 the end of the world.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21 Nothing in the rest of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22 this paragraph needs to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23 be changed. Things can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24 be added after it.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25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26 This paragraph contains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27 important new additions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28 to this document. </a:t>
            </a:r>
          </a:p>
          <a:p>
            <a:pPr>
              <a:lnSpc>
                <a:spcPct val="90000"/>
              </a:lnSpc>
              <a:defRPr/>
            </a:pPr>
            <a:endParaRPr lang="en-US" altLang="zh-TW" sz="1300" i="1">
              <a:solidFill>
                <a:schemeClr val="tx1"/>
              </a:solidFill>
            </a:endParaRPr>
          </a:p>
        </p:txBody>
      </p:sp>
      <p:sp>
        <p:nvSpPr>
          <p:cNvPr id="136197" name="Content Placeholder 5"/>
          <p:cNvSpPr>
            <a:spLocks noGrp="1"/>
          </p:cNvSpPr>
          <p:nvPr>
            <p:ph idx="1"/>
          </p:nvPr>
        </p:nvSpPr>
        <p:spPr>
          <a:xfrm>
            <a:off x="304800" y="1219200"/>
            <a:ext cx="3124200" cy="5562600"/>
          </a:xfrm>
          <a:solidFill>
            <a:schemeClr val="tx1"/>
          </a:solidFill>
        </p:spPr>
        <p:txBody>
          <a:bodyPr/>
          <a:lstStyle/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% diff  original  new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0a1,6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This is an important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notice! It should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therefore be located at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the beginning of this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document!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8,14c14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compress the size of the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changes.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This paragraph contains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text that is outdated.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It will be deleted in the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near future.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---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compress anything.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17c17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check this dokument. On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---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check this document. On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24c24,28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be added after it.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---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be added after it.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This paragraph contains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important new additions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to this document. </a:t>
            </a:r>
          </a:p>
        </p:txBody>
      </p:sp>
      <p:sp>
        <p:nvSpPr>
          <p:cNvPr id="136198" name="Rounded Rectangle 6"/>
          <p:cNvSpPr>
            <a:spLocks noChangeArrowheads="1"/>
          </p:cNvSpPr>
          <p:nvPr/>
        </p:nvSpPr>
        <p:spPr bwMode="auto">
          <a:xfrm>
            <a:off x="342900" y="1600200"/>
            <a:ext cx="190500" cy="11430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6199" name="Rounded Rectangle 7"/>
          <p:cNvSpPr>
            <a:spLocks noChangeArrowheads="1"/>
          </p:cNvSpPr>
          <p:nvPr/>
        </p:nvSpPr>
        <p:spPr bwMode="auto">
          <a:xfrm>
            <a:off x="327025" y="5399088"/>
            <a:ext cx="222250" cy="239712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6200" name="Rounded Rectangle 8"/>
          <p:cNvSpPr>
            <a:spLocks noChangeArrowheads="1"/>
          </p:cNvSpPr>
          <p:nvPr/>
        </p:nvSpPr>
        <p:spPr bwMode="auto">
          <a:xfrm flipH="1">
            <a:off x="342900" y="5002213"/>
            <a:ext cx="190500" cy="255587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6201" name="Rounded Rectangle 9"/>
          <p:cNvSpPr>
            <a:spLocks noChangeArrowheads="1"/>
          </p:cNvSpPr>
          <p:nvPr/>
        </p:nvSpPr>
        <p:spPr bwMode="auto">
          <a:xfrm>
            <a:off x="358775" y="5791200"/>
            <a:ext cx="174625" cy="9906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6202" name="Rounded Rectangle 10"/>
          <p:cNvSpPr>
            <a:spLocks noChangeArrowheads="1"/>
          </p:cNvSpPr>
          <p:nvPr/>
        </p:nvSpPr>
        <p:spPr bwMode="auto">
          <a:xfrm>
            <a:off x="1600200" y="1219200"/>
            <a:ext cx="457200" cy="3048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6203" name="Rounded Rectangle 11"/>
          <p:cNvSpPr>
            <a:spLocks noChangeArrowheads="1"/>
          </p:cNvSpPr>
          <p:nvPr/>
        </p:nvSpPr>
        <p:spPr bwMode="auto">
          <a:xfrm>
            <a:off x="914400" y="1219200"/>
            <a:ext cx="685800" cy="3048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6204" name="Rounded Rectangle 12"/>
          <p:cNvSpPr>
            <a:spLocks noChangeArrowheads="1"/>
          </p:cNvSpPr>
          <p:nvPr/>
        </p:nvSpPr>
        <p:spPr bwMode="auto">
          <a:xfrm>
            <a:off x="342900" y="2895600"/>
            <a:ext cx="190500" cy="12954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6205" name="Rounded Rectangle 14"/>
          <p:cNvSpPr>
            <a:spLocks noChangeArrowheads="1"/>
          </p:cNvSpPr>
          <p:nvPr/>
        </p:nvSpPr>
        <p:spPr bwMode="auto">
          <a:xfrm>
            <a:off x="327025" y="4283075"/>
            <a:ext cx="222250" cy="239713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6206" name="Rounded Rectangle 15"/>
          <p:cNvSpPr>
            <a:spLocks noChangeArrowheads="1"/>
          </p:cNvSpPr>
          <p:nvPr/>
        </p:nvSpPr>
        <p:spPr bwMode="auto">
          <a:xfrm>
            <a:off x="327025" y="4713288"/>
            <a:ext cx="222250" cy="239712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288657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/>
          <a:lstStyle/>
          <a:p>
            <a:pPr algn="l">
              <a:lnSpc>
                <a:spcPct val="85000"/>
              </a:lnSpc>
            </a:pPr>
            <a:br>
              <a:rPr lang="en-US" altLang="zh-TW" sz="800">
                <a:solidFill>
                  <a:srgbClr val="0033CC"/>
                </a:solidFill>
              </a:rPr>
            </a:br>
            <a:r>
              <a:rPr lang="en-US" altLang="zh-TW">
                <a:solidFill>
                  <a:srgbClr val="0033CC"/>
                </a:solidFill>
              </a:rPr>
              <a:t>A diff </a:t>
            </a:r>
            <a:br>
              <a:rPr lang="en-US" altLang="zh-TW">
                <a:solidFill>
                  <a:srgbClr val="0033CC"/>
                </a:solidFill>
              </a:rPr>
            </a:br>
            <a:r>
              <a:rPr lang="en-US" altLang="zh-TW">
                <a:solidFill>
                  <a:srgbClr val="0033CC"/>
                </a:solidFill>
              </a:rPr>
              <a:t>example: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810000" y="228600"/>
            <a:ext cx="2438400" cy="5105400"/>
          </a:xfrm>
          <a:prstGeom prst="rect">
            <a:avLst/>
          </a:prstGeom>
          <a:ln w="19050">
            <a:solidFill>
              <a:schemeClr val="tx1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342900" indent="-342900">
              <a:lnSpc>
                <a:spcPct val="90000"/>
              </a:lnSpc>
              <a:defRPr/>
            </a:pPr>
            <a:r>
              <a:rPr lang="en-US" altLang="zh-TW" sz="2400" i="1">
                <a:solidFill>
                  <a:schemeClr val="tx1"/>
                </a:solidFill>
              </a:rPr>
              <a:t>original</a:t>
            </a:r>
            <a:r>
              <a:rPr lang="en-US" altLang="zh-TW" sz="2400">
                <a:solidFill>
                  <a:schemeClr val="tx1"/>
                </a:solidFill>
              </a:rPr>
              <a:t>: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 This part of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 document has stayed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3 same from version to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4 version. It shouldn't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5 be shown if it doesn't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6 change. Otherwise, that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7 would not be helping to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8 compress the size of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9 changes.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10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11 This paragraph contains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12 text that is outdated.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13 It will be deleted in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14 near future.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15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16 It is important to spell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17 check this dokument. On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18 the other hand, a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19 misspelled word isn't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20 the end of the world.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21 Nothing in the rest of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22 this paragraph needs to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23 be changed. Things can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24 be added after it. </a:t>
            </a:r>
          </a:p>
          <a:p>
            <a:pPr marL="342900" indent="-342900">
              <a:lnSpc>
                <a:spcPct val="90000"/>
              </a:lnSpc>
              <a:defRPr/>
            </a:pPr>
            <a:endParaRPr lang="en-US" altLang="zh-TW" sz="1300" i="1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553200" y="152400"/>
            <a:ext cx="2438400" cy="5943600"/>
          </a:xfrm>
          <a:prstGeom prst="rect">
            <a:avLst/>
          </a:prstGeom>
          <a:ln w="19050">
            <a:solidFill>
              <a:schemeClr val="tx1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altLang="zh-TW" sz="2400" i="1">
                <a:solidFill>
                  <a:srgbClr val="000000"/>
                </a:solidFill>
              </a:rPr>
              <a:t>new</a:t>
            </a:r>
            <a:r>
              <a:rPr lang="en-US" altLang="zh-TW" sz="2400">
                <a:solidFill>
                  <a:srgbClr val="000000"/>
                </a:solidFill>
              </a:rPr>
              <a:t>: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 This is an important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 notice! It should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3 therefore be located at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4 the beginning of this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5 document!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6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7 This part of the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8 document has stayed the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9 same from version to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10 version. It shouldn't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11 be shown if it doesn't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12 change. Otherwise, that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13 would not be helping to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14 compress anything.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15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16 It is important to spell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17 check this document. On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18 the other hand, a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19 misspelled word isn't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20 the end of the world.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21 Nothing in the rest of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22 this paragraph needs to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23 be changed. Things can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24 be added after it.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25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26 This paragraph contains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27 important new additions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28 to this document. </a:t>
            </a:r>
          </a:p>
          <a:p>
            <a:pPr>
              <a:lnSpc>
                <a:spcPct val="90000"/>
              </a:lnSpc>
              <a:defRPr/>
            </a:pPr>
            <a:endParaRPr lang="en-US" altLang="zh-TW" sz="1300" i="1">
              <a:solidFill>
                <a:schemeClr val="tx1"/>
              </a:solidFill>
            </a:endParaRPr>
          </a:p>
        </p:txBody>
      </p:sp>
      <p:sp>
        <p:nvSpPr>
          <p:cNvPr id="137221" name="Content Placeholder 5"/>
          <p:cNvSpPr>
            <a:spLocks noGrp="1"/>
          </p:cNvSpPr>
          <p:nvPr>
            <p:ph idx="1"/>
          </p:nvPr>
        </p:nvSpPr>
        <p:spPr>
          <a:xfrm>
            <a:off x="304800" y="1219200"/>
            <a:ext cx="3124200" cy="5562600"/>
          </a:xfrm>
          <a:solidFill>
            <a:schemeClr val="tx1"/>
          </a:solidFill>
        </p:spPr>
        <p:txBody>
          <a:bodyPr/>
          <a:lstStyle/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% diff  original  new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0a1,6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This is an important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notice! It should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therefore be located at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the beginning of this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document!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8,14c14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compress the size of the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changes.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This paragraph contains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text that is outdated.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It will be deleted in the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near future.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---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compress anything.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17c17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check this dokument. On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---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check this document. On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24c24,28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&lt; be added after it.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---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be added after it.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This paragraph contains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important new additions </a:t>
            </a:r>
          </a:p>
          <a:p>
            <a:pPr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1400">
                <a:solidFill>
                  <a:schemeClr val="bg1"/>
                </a:solidFill>
              </a:rPr>
              <a:t>&gt; to this document. </a:t>
            </a:r>
          </a:p>
        </p:txBody>
      </p:sp>
      <p:sp>
        <p:nvSpPr>
          <p:cNvPr id="137222" name="Rounded Rectangle 6"/>
          <p:cNvSpPr>
            <a:spLocks noChangeArrowheads="1"/>
          </p:cNvSpPr>
          <p:nvPr/>
        </p:nvSpPr>
        <p:spPr bwMode="auto">
          <a:xfrm>
            <a:off x="6629400" y="533400"/>
            <a:ext cx="152400" cy="12192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23" name="Rounded Rectangle 7"/>
          <p:cNvSpPr>
            <a:spLocks noChangeArrowheads="1"/>
          </p:cNvSpPr>
          <p:nvPr/>
        </p:nvSpPr>
        <p:spPr bwMode="auto">
          <a:xfrm>
            <a:off x="338138" y="5230813"/>
            <a:ext cx="304800" cy="2286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24" name="Rounded Rectangle 8"/>
          <p:cNvSpPr>
            <a:spLocks noChangeArrowheads="1"/>
          </p:cNvSpPr>
          <p:nvPr/>
        </p:nvSpPr>
        <p:spPr bwMode="auto">
          <a:xfrm flipH="1">
            <a:off x="6629400" y="3652838"/>
            <a:ext cx="261938" cy="26035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25" name="Rounded Rectangle 9"/>
          <p:cNvSpPr>
            <a:spLocks noChangeArrowheads="1"/>
          </p:cNvSpPr>
          <p:nvPr/>
        </p:nvSpPr>
        <p:spPr bwMode="auto">
          <a:xfrm>
            <a:off x="636588" y="5208588"/>
            <a:ext cx="533400" cy="2286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26" name="Rounded Rectangle 10"/>
          <p:cNvSpPr>
            <a:spLocks noChangeArrowheads="1"/>
          </p:cNvSpPr>
          <p:nvPr/>
        </p:nvSpPr>
        <p:spPr bwMode="auto">
          <a:xfrm>
            <a:off x="609600" y="1371600"/>
            <a:ext cx="228600" cy="3048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27" name="Rounded Rectangle 11"/>
          <p:cNvSpPr>
            <a:spLocks noChangeArrowheads="1"/>
          </p:cNvSpPr>
          <p:nvPr/>
        </p:nvSpPr>
        <p:spPr bwMode="auto">
          <a:xfrm>
            <a:off x="381000" y="1371600"/>
            <a:ext cx="152400" cy="3048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28" name="Rounded Rectangle 12"/>
          <p:cNvSpPr>
            <a:spLocks noChangeArrowheads="1"/>
          </p:cNvSpPr>
          <p:nvPr/>
        </p:nvSpPr>
        <p:spPr bwMode="auto">
          <a:xfrm>
            <a:off x="3859213" y="1997075"/>
            <a:ext cx="304800" cy="13716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29" name="Rounded Rectangle 13"/>
          <p:cNvSpPr>
            <a:spLocks noChangeArrowheads="1"/>
          </p:cNvSpPr>
          <p:nvPr/>
        </p:nvSpPr>
        <p:spPr bwMode="auto">
          <a:xfrm>
            <a:off x="685800" y="4495800"/>
            <a:ext cx="223838" cy="239713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30" name="Rounded Rectangle 14"/>
          <p:cNvSpPr>
            <a:spLocks noChangeArrowheads="1"/>
          </p:cNvSpPr>
          <p:nvPr/>
        </p:nvSpPr>
        <p:spPr bwMode="auto">
          <a:xfrm>
            <a:off x="381000" y="4495800"/>
            <a:ext cx="223838" cy="239713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31" name="Rounded Rectangle 15"/>
          <p:cNvSpPr>
            <a:spLocks noChangeArrowheads="1"/>
          </p:cNvSpPr>
          <p:nvPr/>
        </p:nvSpPr>
        <p:spPr bwMode="auto">
          <a:xfrm>
            <a:off x="381000" y="2590800"/>
            <a:ext cx="381000" cy="3048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32" name="Rounded Rectangle 16"/>
          <p:cNvSpPr>
            <a:spLocks noChangeArrowheads="1"/>
          </p:cNvSpPr>
          <p:nvPr/>
        </p:nvSpPr>
        <p:spPr bwMode="auto">
          <a:xfrm>
            <a:off x="838200" y="2590800"/>
            <a:ext cx="228600" cy="3048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33" name="Rounded Rectangle 17"/>
          <p:cNvSpPr>
            <a:spLocks noChangeArrowheads="1"/>
          </p:cNvSpPr>
          <p:nvPr/>
        </p:nvSpPr>
        <p:spPr bwMode="auto">
          <a:xfrm>
            <a:off x="6629400" y="3048000"/>
            <a:ext cx="228600" cy="3048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34" name="Rounded Rectangle 18"/>
          <p:cNvSpPr>
            <a:spLocks noChangeArrowheads="1"/>
          </p:cNvSpPr>
          <p:nvPr/>
        </p:nvSpPr>
        <p:spPr bwMode="auto">
          <a:xfrm>
            <a:off x="3886200" y="3749675"/>
            <a:ext cx="223838" cy="239713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35" name="Rounded Rectangle 19"/>
          <p:cNvSpPr>
            <a:spLocks noChangeArrowheads="1"/>
          </p:cNvSpPr>
          <p:nvPr/>
        </p:nvSpPr>
        <p:spPr bwMode="auto">
          <a:xfrm flipH="1">
            <a:off x="3836988" y="5105400"/>
            <a:ext cx="304800" cy="228600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0033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  <p:sp>
        <p:nvSpPr>
          <p:cNvPr id="137236" name="Rounded Rectangle 21"/>
          <p:cNvSpPr>
            <a:spLocks noChangeArrowheads="1"/>
          </p:cNvSpPr>
          <p:nvPr/>
        </p:nvSpPr>
        <p:spPr bwMode="auto">
          <a:xfrm flipH="1">
            <a:off x="6629400" y="5105400"/>
            <a:ext cx="228600" cy="947738"/>
          </a:xfrm>
          <a:prstGeom prst="roundRect">
            <a:avLst>
              <a:gd name="adj" fmla="val 16667"/>
            </a:avLst>
          </a:prstGeom>
          <a:noFill/>
          <a:ln w="571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zh-TW" altLang="zh-TW" sz="180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894679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/>
          <a:lstStyle/>
          <a:p>
            <a:pPr algn="l">
              <a:lnSpc>
                <a:spcPct val="85000"/>
              </a:lnSpc>
            </a:pPr>
            <a:br>
              <a:rPr lang="en-US" altLang="zh-TW" sz="800" dirty="0">
                <a:solidFill>
                  <a:srgbClr val="0033CC"/>
                </a:solidFill>
              </a:rPr>
            </a:br>
            <a:r>
              <a:rPr lang="en-US" altLang="zh-TW" dirty="0">
                <a:solidFill>
                  <a:srgbClr val="0033CC"/>
                </a:solidFill>
              </a:rPr>
              <a:t>Here’s what</a:t>
            </a:r>
            <a:br>
              <a:rPr lang="en-US" altLang="zh-TW" dirty="0">
                <a:solidFill>
                  <a:srgbClr val="0033CC"/>
                </a:solidFill>
              </a:rPr>
            </a:br>
            <a:r>
              <a:rPr lang="en-US" altLang="zh-TW" dirty="0">
                <a:solidFill>
                  <a:srgbClr val="0033CC"/>
                </a:solidFill>
              </a:rPr>
              <a:t>-y does: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810000" y="228600"/>
            <a:ext cx="2438400" cy="5105400"/>
          </a:xfrm>
          <a:prstGeom prst="rect">
            <a:avLst/>
          </a:prstGeom>
          <a:ln w="19050">
            <a:solidFill>
              <a:schemeClr val="tx1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342900" indent="-342900">
              <a:lnSpc>
                <a:spcPct val="90000"/>
              </a:lnSpc>
              <a:defRPr/>
            </a:pPr>
            <a:r>
              <a:rPr lang="en-US" altLang="zh-TW" sz="2400" i="1">
                <a:solidFill>
                  <a:schemeClr val="tx1"/>
                </a:solidFill>
              </a:rPr>
              <a:t>original</a:t>
            </a:r>
            <a:r>
              <a:rPr lang="en-US" altLang="zh-TW" sz="2400">
                <a:solidFill>
                  <a:schemeClr val="tx1"/>
                </a:solidFill>
              </a:rPr>
              <a:t>: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 This part of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 document has stayed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3 same from version to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4 version. It shouldn't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5 be shown if it doesn't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6 change. Otherwise, that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7 would not be helping to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8 compress the size of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9 changes.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10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11 This paragraph contains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12 text that is outdated.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13 It will be deleted in the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14 near future.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15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16 It is important to spell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17 check this dokument. On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18 the other hand, a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19 misspelled word isn't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20 the end of the world.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21 Nothing in the rest of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22 this paragraph needs to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23 be changed. Things can </a:t>
            </a:r>
          </a:p>
          <a:p>
            <a:pPr marL="342900" indent="-342900">
              <a:defRPr/>
            </a:pPr>
            <a:r>
              <a:rPr lang="en-US" altLang="zh-TW" sz="1300">
                <a:solidFill>
                  <a:schemeClr val="tx1"/>
                </a:solidFill>
              </a:rPr>
              <a:t>24 be added after it. </a:t>
            </a:r>
          </a:p>
          <a:p>
            <a:pPr marL="342900" indent="-342900">
              <a:lnSpc>
                <a:spcPct val="90000"/>
              </a:lnSpc>
              <a:defRPr/>
            </a:pPr>
            <a:endParaRPr lang="en-US" altLang="zh-TW" sz="1300" i="1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553200" y="152400"/>
            <a:ext cx="2438400" cy="5943600"/>
          </a:xfrm>
          <a:prstGeom prst="rect">
            <a:avLst/>
          </a:prstGeom>
          <a:ln w="19050">
            <a:solidFill>
              <a:schemeClr val="tx1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altLang="zh-TW" sz="2400" i="1">
                <a:solidFill>
                  <a:srgbClr val="000000"/>
                </a:solidFill>
              </a:rPr>
              <a:t>new</a:t>
            </a:r>
            <a:r>
              <a:rPr lang="en-US" altLang="zh-TW" sz="2400">
                <a:solidFill>
                  <a:srgbClr val="000000"/>
                </a:solidFill>
              </a:rPr>
              <a:t>: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 This is an important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 notice! It should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3 therefore be located at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4 the beginning of this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5 document!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6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7 This part of the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8 document has stayed the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9 same from version to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10 version. It shouldn't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11 be shown if it doesn't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12 change. Otherwise, that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13 would not be helping to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14 compress anything.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15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16 It is important to spell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17 check this document. On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18 the other hand, a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19 misspelled word isn't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20 the end of the world.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21 Nothing in the rest of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22 this paragraph needs to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23 be changed. Things can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24 be added after it.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25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26 This paragraph contains 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27 important new additions</a:t>
            </a:r>
          </a:p>
          <a:p>
            <a:pPr>
              <a:defRPr/>
            </a:pPr>
            <a:r>
              <a:rPr lang="en-US" altLang="zh-TW" sz="1300">
                <a:solidFill>
                  <a:srgbClr val="000000"/>
                </a:solidFill>
              </a:rPr>
              <a:t>28 to this document. </a:t>
            </a:r>
          </a:p>
          <a:p>
            <a:pPr>
              <a:lnSpc>
                <a:spcPct val="90000"/>
              </a:lnSpc>
              <a:defRPr/>
            </a:pPr>
            <a:endParaRPr lang="en-US" altLang="zh-TW" sz="1300" i="1">
              <a:solidFill>
                <a:schemeClr val="tx1"/>
              </a:solidFill>
            </a:endParaRPr>
          </a:p>
        </p:txBody>
      </p:sp>
      <p:sp>
        <p:nvSpPr>
          <p:cNvPr id="135173" name="Content Placeholder 5"/>
          <p:cNvSpPr>
            <a:spLocks noGrp="1"/>
          </p:cNvSpPr>
          <p:nvPr>
            <p:ph idx="1"/>
          </p:nvPr>
        </p:nvSpPr>
        <p:spPr>
          <a:xfrm>
            <a:off x="304800" y="1219200"/>
            <a:ext cx="4648200" cy="5562600"/>
          </a:xfrm>
          <a:solidFill>
            <a:schemeClr val="tx1"/>
          </a:solidFill>
        </p:spPr>
        <p:txBody>
          <a:bodyPr/>
          <a:lstStyle/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zh-TW" sz="1200" dirty="0">
                <a:solidFill>
                  <a:schemeClr val="bg1"/>
                </a:solidFill>
              </a:rPr>
              <a:t>% diff  -y original  new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		      &gt;	This is an important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		      &gt;	notice! It should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		      &gt;	therefore be located at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		      &gt;	the beginning of this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		      &gt;	document!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		      &gt;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This part of the 		This part of the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document has stayed the 		document has stayed the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same from version to 		same from version to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version. It shouldn't 		version. It shouldn't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be shown if it doesn't 		be shown if it doesn't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change. Otherwise, that 		change. Otherwise, that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would not be helping to 		would not be helping to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compress the size of the 	      </a:t>
            </a:r>
            <a:r>
              <a:rPr lang="en-US" sz="600" dirty="0">
                <a:solidFill>
                  <a:schemeClr val="bg1"/>
                </a:solidFill>
              </a:rPr>
              <a:t> </a:t>
            </a:r>
            <a:r>
              <a:rPr lang="en-US" sz="1200" dirty="0">
                <a:solidFill>
                  <a:schemeClr val="bg1"/>
                </a:solidFill>
              </a:rPr>
              <a:t>|	compress anything.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changes. 		      &lt;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		      &lt;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This paragraph contains 	      &lt;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text that is outdated. 	      &lt;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It will be deleted in the 	      &lt;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near future. 		      &lt;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It is important to spell 		It is important to spell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check this </a:t>
            </a:r>
            <a:r>
              <a:rPr lang="en-US" sz="1200" dirty="0" err="1">
                <a:solidFill>
                  <a:schemeClr val="bg1"/>
                </a:solidFill>
              </a:rPr>
              <a:t>dokument</a:t>
            </a:r>
            <a:r>
              <a:rPr lang="en-US" sz="1200" dirty="0">
                <a:solidFill>
                  <a:schemeClr val="bg1"/>
                </a:solidFill>
              </a:rPr>
              <a:t>. On 	      </a:t>
            </a:r>
            <a:r>
              <a:rPr lang="en-US" sz="600" dirty="0">
                <a:solidFill>
                  <a:schemeClr val="bg1"/>
                </a:solidFill>
              </a:rPr>
              <a:t> </a:t>
            </a:r>
            <a:r>
              <a:rPr lang="en-US" sz="1200" dirty="0">
                <a:solidFill>
                  <a:schemeClr val="bg1"/>
                </a:solidFill>
              </a:rPr>
              <a:t>|	check this document. On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the other hand, a 		the other hand, a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misspelled word isn't 		misspelled word isn't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the end of the world. 		the end of the world.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Nothing in the rest of 		Nothing in the rest of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this paragraph needs to 		this paragraph needs to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be changed. Things can 		be changed. Things can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be added after it. 		be added after it.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		      &gt;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		      &gt;	This paragraph contains 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		      &gt;	important new additions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</a:rPr>
              <a:t>		      &gt;	to this document. </a:t>
            </a:r>
          </a:p>
        </p:txBody>
      </p:sp>
    </p:spTree>
    <p:extLst>
      <p:ext uri="{BB962C8B-B14F-4D97-AF65-F5344CB8AC3E}">
        <p14:creationId xmlns:p14="http://schemas.microsoft.com/office/powerpoint/2010/main" val="57287937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6413926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ln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Change file permissions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find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diff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>
                <a:solidFill>
                  <a:srgbClr val="10068E"/>
                </a:solidFill>
              </a:rPr>
              <a:t>Managing Files and Directories</a:t>
            </a:r>
            <a:endParaRPr lang="en-US" altLang="en-US" dirty="0">
              <a:solidFill>
                <a:srgbClr val="1006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378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Introducing Unix Commands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25563"/>
            <a:ext cx="85344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3000" dirty="0"/>
              <a:t>You issue commands from a </a:t>
            </a:r>
            <a:r>
              <a:rPr lang="en-US" altLang="zh-TW" sz="3000" dirty="0">
                <a:solidFill>
                  <a:srgbClr val="FF0000"/>
                </a:solidFill>
              </a:rPr>
              <a:t>command prompt</a:t>
            </a:r>
            <a:r>
              <a:rPr lang="en-US" altLang="zh-TW" sz="3000" dirty="0"/>
              <a:t>.</a:t>
            </a:r>
            <a:endParaRPr lang="en-US" altLang="zh-TW" sz="3000" b="1" dirty="0">
              <a:solidFill>
                <a:schemeClr val="tx2"/>
              </a:solidFill>
              <a:latin typeface="Andale Mono" pitchFamily="49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zh-TW" sz="1400" dirty="0"/>
          </a:p>
          <a:p>
            <a:pPr eaLnBrk="1" hangingPunct="1">
              <a:lnSpc>
                <a:spcPct val="90000"/>
              </a:lnSpc>
            </a:pPr>
            <a:r>
              <a:rPr lang="en-US" altLang="zh-TW" sz="3000" dirty="0"/>
              <a:t>Commands have: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2400" dirty="0"/>
              <a:t>A name 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2400" dirty="0"/>
              <a:t>Optional flags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2400" dirty="0"/>
              <a:t>Arguments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endParaRPr lang="en-US" altLang="zh-TW" sz="1600" dirty="0"/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/>
              <a:t>For exampl</a:t>
            </a:r>
            <a:r>
              <a:rPr lang="en-US" altLang="zh-TW" sz="2800" spc="-140" dirty="0"/>
              <a:t>e</a:t>
            </a:r>
            <a:r>
              <a:rPr lang="en-US" altLang="zh-TW" sz="2800" dirty="0"/>
              <a:t>, </a:t>
            </a:r>
            <a:r>
              <a:rPr lang="en-US" altLang="zh-TW" sz="2800" b="1" dirty="0">
                <a:solidFill>
                  <a:srgbClr val="333399"/>
                </a:solidFill>
                <a:latin typeface="Andale Mono" pitchFamily="49" charset="0"/>
              </a:rPr>
              <a:t>cat</a:t>
            </a:r>
            <a:r>
              <a:rPr lang="en-US" altLang="zh-TW" sz="2800" dirty="0"/>
              <a:t> </a:t>
            </a:r>
            <a:r>
              <a:rPr lang="en-US" altLang="zh-TW" sz="2800" spc="-100" dirty="0"/>
              <a:t>(</a:t>
            </a:r>
            <a:r>
              <a:rPr lang="en-US" altLang="zh-TW" sz="2800" dirty="0"/>
              <a:t>short for con</a:t>
            </a:r>
            <a:r>
              <a:rPr lang="en-US" altLang="zh-TW" sz="2800" u="sng" dirty="0">
                <a:solidFill>
                  <a:srgbClr val="333399"/>
                </a:solidFill>
              </a:rPr>
              <a:t>cat</a:t>
            </a:r>
            <a:r>
              <a:rPr lang="en-US" altLang="zh-TW" sz="2800" dirty="0"/>
              <a:t>enat</a:t>
            </a:r>
            <a:r>
              <a:rPr lang="en-US" altLang="zh-TW" sz="2800" spc="-140" dirty="0"/>
              <a:t>e</a:t>
            </a:r>
            <a:r>
              <a:rPr lang="en-US" altLang="zh-TW" sz="2800" dirty="0"/>
              <a:t>,</a:t>
            </a:r>
            <a:r>
              <a:rPr lang="en-US" altLang="zh-TW" sz="2400" dirty="0"/>
              <a:t> </a:t>
            </a:r>
            <a:r>
              <a:rPr lang="zh-TW" altLang="en-US" sz="2800" dirty="0"/>
              <a:t>串接</a:t>
            </a:r>
            <a:r>
              <a:rPr lang="en-US" altLang="zh-TW" sz="2800" dirty="0"/>
              <a:t>) is</a:t>
            </a:r>
            <a:r>
              <a:rPr lang="en-US" altLang="zh-TW" sz="2400" dirty="0"/>
              <a:t> </a:t>
            </a:r>
            <a:r>
              <a:rPr lang="en-US" altLang="zh-TW" sz="2800" dirty="0"/>
              <a:t>a command to join a set of files to one output stream:</a:t>
            </a:r>
            <a:endParaRPr lang="en-US" altLang="zh-TW" sz="2800" b="1" dirty="0">
              <a:solidFill>
                <a:schemeClr val="tx2"/>
              </a:solidFill>
              <a:latin typeface="Andale Mono" pitchFamily="49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zh-TW" sz="2400" b="1" dirty="0">
              <a:solidFill>
                <a:schemeClr val="tx2"/>
              </a:solidFill>
              <a:latin typeface="Andale Mono" pitchFamily="49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800" b="1" dirty="0">
                <a:solidFill>
                  <a:schemeClr val="tx2"/>
                </a:solidFill>
                <a:latin typeface="Andale Mono" pitchFamily="49" charset="0"/>
              </a:rPr>
              <a:t>	</a:t>
            </a:r>
            <a:r>
              <a:rPr lang="en-US" altLang="zh-TW" sz="2800" b="1" dirty="0">
                <a:solidFill>
                  <a:schemeClr val="accent2"/>
                </a:solidFill>
                <a:latin typeface="Andale Mono" pitchFamily="49" charset="0"/>
              </a:rPr>
              <a:t>cat </a:t>
            </a:r>
            <a:r>
              <a:rPr lang="en-US" altLang="zh-TW" sz="2800" b="1" i="1" dirty="0">
                <a:solidFill>
                  <a:schemeClr val="accent2"/>
                </a:solidFill>
                <a:latin typeface="Andale Mono" pitchFamily="49" charset="0"/>
              </a:rPr>
              <a:t>filename</a:t>
            </a:r>
            <a:r>
              <a:rPr lang="en-US" altLang="zh-TW" sz="2800" b="1" dirty="0">
                <a:solidFill>
                  <a:schemeClr val="accent2"/>
                </a:solidFill>
                <a:latin typeface="Andale Mono" pitchFamily="49" charset="0"/>
              </a:rPr>
              <a:t> &lt;--</a:t>
            </a:r>
            <a:r>
              <a:rPr lang="en-US" altLang="zh-TW" sz="1800" b="1" dirty="0">
                <a:solidFill>
                  <a:schemeClr val="accent2"/>
                </a:solidFill>
                <a:latin typeface="Andale Mono" pitchFamily="49" charset="0"/>
              </a:rPr>
              <a:t> </a:t>
            </a:r>
            <a:r>
              <a:rPr lang="en-US" altLang="zh-TW" sz="2800" b="1" dirty="0">
                <a:solidFill>
                  <a:schemeClr val="accent2"/>
                </a:solidFill>
                <a:latin typeface="Andale Mono" pitchFamily="49" charset="0"/>
              </a:rPr>
              <a:t>just</a:t>
            </a:r>
            <a:r>
              <a:rPr lang="en-US" altLang="zh-TW" sz="1800" b="1" dirty="0">
                <a:solidFill>
                  <a:schemeClr val="accent2"/>
                </a:solidFill>
                <a:latin typeface="Andale Mono" pitchFamily="49" charset="0"/>
              </a:rPr>
              <a:t> </a:t>
            </a:r>
            <a:r>
              <a:rPr lang="en-US" altLang="zh-TW" sz="2800" b="1" dirty="0">
                <a:solidFill>
                  <a:schemeClr val="accent2"/>
                </a:solidFill>
                <a:latin typeface="Andale Mono" pitchFamily="49" charset="0"/>
              </a:rPr>
              <a:t>displays</a:t>
            </a:r>
            <a:r>
              <a:rPr lang="en-US" altLang="zh-TW" sz="1800" b="1" dirty="0">
                <a:solidFill>
                  <a:schemeClr val="accent2"/>
                </a:solidFill>
                <a:latin typeface="Andale Mono" pitchFamily="49" charset="0"/>
              </a:rPr>
              <a:t> </a:t>
            </a:r>
            <a:r>
              <a:rPr lang="en-US" altLang="zh-TW" sz="2800" b="1" dirty="0">
                <a:solidFill>
                  <a:schemeClr val="accent2"/>
                </a:solidFill>
                <a:latin typeface="Andale Mono" pitchFamily="49" charset="0"/>
              </a:rPr>
              <a:t>the</a:t>
            </a:r>
            <a:r>
              <a:rPr lang="en-US" altLang="zh-TW" sz="1800" b="1" dirty="0">
                <a:solidFill>
                  <a:schemeClr val="accent2"/>
                </a:solidFill>
                <a:latin typeface="Andale Mono" pitchFamily="49" charset="0"/>
              </a:rPr>
              <a:t> </a:t>
            </a:r>
            <a:r>
              <a:rPr lang="en-US" altLang="zh-TW" sz="2800" b="1" dirty="0">
                <a:solidFill>
                  <a:schemeClr val="accent2"/>
                </a:solidFill>
                <a:latin typeface="Andale Mono" pitchFamily="49" charset="0"/>
              </a:rPr>
              <a:t>file</a:t>
            </a:r>
          </a:p>
          <a:p>
            <a:pPr eaLnBrk="1" hangingPunct="1">
              <a:lnSpc>
                <a:spcPct val="90000"/>
              </a:lnSpc>
            </a:pPr>
            <a:endParaRPr lang="en-US" altLang="zh-TW" sz="1600" dirty="0"/>
          </a:p>
        </p:txBody>
      </p:sp>
      <p:grpSp>
        <p:nvGrpSpPr>
          <p:cNvPr id="3" name="Group 2"/>
          <p:cNvGrpSpPr/>
          <p:nvPr/>
        </p:nvGrpSpPr>
        <p:grpSpPr>
          <a:xfrm>
            <a:off x="1219200" y="3276601"/>
            <a:ext cx="2362200" cy="2514600"/>
            <a:chOff x="1219200" y="3306763"/>
            <a:chExt cx="2362200" cy="2438400"/>
          </a:xfrm>
        </p:grpSpPr>
        <p:sp>
          <p:nvSpPr>
            <p:cNvPr id="28678" name="Oval 6"/>
            <p:cNvSpPr>
              <a:spLocks noChangeArrowheads="1"/>
            </p:cNvSpPr>
            <p:nvPr/>
          </p:nvSpPr>
          <p:spPr bwMode="auto">
            <a:xfrm>
              <a:off x="1219200" y="3306763"/>
              <a:ext cx="1676400" cy="533400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TW" altLang="en-US" sz="1800"/>
            </a:p>
          </p:txBody>
        </p:sp>
        <p:sp>
          <p:nvSpPr>
            <p:cNvPr id="28679" name="Oval 7"/>
            <p:cNvSpPr>
              <a:spLocks noChangeArrowheads="1"/>
            </p:cNvSpPr>
            <p:nvPr/>
          </p:nvSpPr>
          <p:spPr bwMode="auto">
            <a:xfrm>
              <a:off x="1676400" y="5211763"/>
              <a:ext cx="1905000" cy="533400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TW" altLang="en-US" sz="1800"/>
            </a:p>
          </p:txBody>
        </p:sp>
        <p:sp>
          <p:nvSpPr>
            <p:cNvPr id="28680" name="Arc 9"/>
            <p:cNvSpPr>
              <a:spLocks/>
            </p:cNvSpPr>
            <p:nvPr/>
          </p:nvSpPr>
          <p:spPr bwMode="auto">
            <a:xfrm rot="2666187">
              <a:off x="2327275" y="3981450"/>
              <a:ext cx="1254125" cy="925513"/>
            </a:xfrm>
            <a:custGeom>
              <a:avLst/>
              <a:gdLst>
                <a:gd name="T0" fmla="*/ 0 w 21600"/>
                <a:gd name="T1" fmla="*/ 0 h 21600"/>
                <a:gd name="T2" fmla="*/ 2147483646 w 21600"/>
                <a:gd name="T3" fmla="*/ 2147483646 h 21600"/>
                <a:gd name="T4" fmla="*/ 0 w 21600"/>
                <a:gd name="T5" fmla="*/ 2147483646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63550" y="2476500"/>
            <a:ext cx="1974850" cy="3314700"/>
            <a:chOff x="463550" y="2468563"/>
            <a:chExt cx="1974850" cy="3276600"/>
          </a:xfrm>
        </p:grpSpPr>
        <p:sp>
          <p:nvSpPr>
            <p:cNvPr id="28676" name="Oval 4"/>
            <p:cNvSpPr>
              <a:spLocks noChangeArrowheads="1"/>
            </p:cNvSpPr>
            <p:nvPr/>
          </p:nvSpPr>
          <p:spPr bwMode="auto">
            <a:xfrm>
              <a:off x="762000" y="5211763"/>
              <a:ext cx="914400" cy="533400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TW" altLang="en-US" sz="1800"/>
            </a:p>
          </p:txBody>
        </p:sp>
        <p:sp>
          <p:nvSpPr>
            <p:cNvPr id="28677" name="Oval 5"/>
            <p:cNvSpPr>
              <a:spLocks noChangeArrowheads="1"/>
            </p:cNvSpPr>
            <p:nvPr/>
          </p:nvSpPr>
          <p:spPr bwMode="auto">
            <a:xfrm>
              <a:off x="1524000" y="2468563"/>
              <a:ext cx="914400" cy="533400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TW" altLang="en-US" sz="1800"/>
            </a:p>
          </p:txBody>
        </p:sp>
        <p:sp>
          <p:nvSpPr>
            <p:cNvPr id="28681" name="Arc 11"/>
            <p:cNvSpPr>
              <a:spLocks/>
            </p:cNvSpPr>
            <p:nvPr/>
          </p:nvSpPr>
          <p:spPr bwMode="auto">
            <a:xfrm rot="18933813" flipH="1">
              <a:off x="463550" y="3230563"/>
              <a:ext cx="1974850" cy="1824037"/>
            </a:xfrm>
            <a:custGeom>
              <a:avLst/>
              <a:gdLst>
                <a:gd name="T0" fmla="*/ 0 w 21010"/>
                <a:gd name="T1" fmla="*/ 0 h 21600"/>
                <a:gd name="T2" fmla="*/ 2147483646 w 21010"/>
                <a:gd name="T3" fmla="*/ 2147483646 h 21600"/>
                <a:gd name="T4" fmla="*/ 0 w 21010"/>
                <a:gd name="T5" fmla="*/ 2147483646 h 21600"/>
                <a:gd name="T6" fmla="*/ 0 60000 65536"/>
                <a:gd name="T7" fmla="*/ 0 60000 65536"/>
                <a:gd name="T8" fmla="*/ 0 60000 65536"/>
                <a:gd name="T9" fmla="*/ 0 w 21010"/>
                <a:gd name="T10" fmla="*/ 0 h 21600"/>
                <a:gd name="T11" fmla="*/ 21010 w 2101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010" h="21600" fill="none" extrusionOk="0">
                  <a:moveTo>
                    <a:pt x="-1" y="0"/>
                  </a:moveTo>
                  <a:cubicBezTo>
                    <a:pt x="9997" y="0"/>
                    <a:pt x="18688" y="6860"/>
                    <a:pt x="21009" y="16585"/>
                  </a:cubicBezTo>
                </a:path>
                <a:path w="21010" h="21600" stroke="0" extrusionOk="0">
                  <a:moveTo>
                    <a:pt x="-1" y="0"/>
                  </a:moveTo>
                  <a:cubicBezTo>
                    <a:pt x="9997" y="0"/>
                    <a:pt x="18688" y="6860"/>
                    <a:pt x="21009" y="16585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09903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86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86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244257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ln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Change file permissions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find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diff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fgrep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Managing Files and Directories</a:t>
            </a:r>
          </a:p>
        </p:txBody>
      </p:sp>
    </p:spTree>
    <p:extLst>
      <p:ext uri="{BB962C8B-B14F-4D97-AF65-F5344CB8AC3E}">
        <p14:creationId xmlns:p14="http://schemas.microsoft.com/office/powerpoint/2010/main" val="9905624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fgrep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fgrep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searches for a string in a file.</a:t>
            </a:r>
          </a:p>
          <a:p>
            <a:pPr marL="0" indent="0" eaLnBrk="1" hangingPunct="1">
              <a:buFontTx/>
              <a:buNone/>
            </a:pPr>
            <a:endParaRPr lang="en-US" altLang="zh-TW" sz="1800" dirty="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 dirty="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4100" name="Content Placeholder 2"/>
          <p:cNvSpPr txBox="1">
            <a:spLocks/>
          </p:cNvSpPr>
          <p:nvPr/>
        </p:nvSpPr>
        <p:spPr bwMode="auto">
          <a:xfrm>
            <a:off x="381000" y="1524000"/>
            <a:ext cx="8534400" cy="5289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endParaRPr lang="en-US" altLang="zh-TW" sz="1050" dirty="0">
              <a:solidFill>
                <a:srgbClr val="339933"/>
              </a:solidFill>
            </a:endParaRP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Fgrep has two useful ways of being used:</a:t>
            </a:r>
          </a:p>
          <a:p>
            <a:pPr marL="288925" indent="-288925">
              <a:lnSpc>
                <a:spcPct val="98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zh-TW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</a:t>
            </a:r>
            <a:r>
              <a:rPr lang="en-US" altLang="zh-TW" sz="3200" spc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ile</a:t>
            </a:r>
            <a:r>
              <a:rPr lang="en-US" altLang="zh-TW" sz="400" spc="-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3200" spc="-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</a:t>
            </a:r>
            <a:r>
              <a:rPr lang="en-US" altLang="zh-TW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contain that word?</a:t>
            </a:r>
          </a:p>
          <a:p>
            <a:pPr marL="342900" indent="166688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%</a:t>
            </a:r>
            <a:r>
              <a:rPr lang="en-US" altLang="zh-TW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400" dirty="0">
                <a:solidFill>
                  <a:srgbClr val="339933"/>
                </a:solidFill>
                <a:latin typeface="High Tower Text" pitchFamily="18" charset="0"/>
              </a:rPr>
              <a:t>cd ~/UNIX_L</a:t>
            </a:r>
            <a:r>
              <a:rPr lang="en-US" altLang="zh-TW" sz="2400" dirty="0">
                <a:solidFill>
                  <a:srgbClr val="339933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300" b="1" dirty="0">
                <a:solidFill>
                  <a:srgbClr val="339933"/>
                </a:solidFill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solidFill>
                  <a:srgbClr val="339933"/>
                </a:solidFill>
                <a:latin typeface="High Tower Text" pitchFamily="18" charset="0"/>
              </a:rPr>
              <a:t>subdir</a:t>
            </a:r>
            <a:r>
              <a:rPr lang="en-US" altLang="zh-TW" sz="2400" dirty="0">
                <a:solidFill>
                  <a:srgbClr val="339933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solidFill>
                  <a:srgbClr val="339933"/>
                </a:solidFill>
                <a:latin typeface="High Tower Text" pitchFamily="18" charset="0"/>
              </a:rPr>
              <a:t>; fgrep  "that word" *</a:t>
            </a:r>
          </a:p>
          <a:p>
            <a:pPr marL="342900" indent="166688">
              <a:lnSpc>
                <a:spcPct val="98000"/>
              </a:lnSpc>
            </a:pPr>
            <a:r>
              <a:rPr lang="en-US" altLang="zh-TW" sz="2400" dirty="0" err="1">
                <a:latin typeface="High Tower Text" pitchFamily="18" charset="0"/>
              </a:rPr>
              <a:t>fileX:No</a:t>
            </a:r>
            <a:r>
              <a:rPr lang="en-US" altLang="zh-TW" sz="2400" dirty="0">
                <a:latin typeface="High Tower Text" pitchFamily="18" charset="0"/>
              </a:rPr>
              <a:t>, not that word.</a:t>
            </a:r>
          </a:p>
          <a:p>
            <a:pPr marL="342900" indent="166688">
              <a:lnSpc>
                <a:spcPct val="98000"/>
              </a:lnSpc>
            </a:pPr>
            <a:r>
              <a:rPr lang="en-US" altLang="zh-TW" sz="2400" dirty="0" err="1">
                <a:latin typeface="High Tower Text" pitchFamily="18" charset="0"/>
              </a:rPr>
              <a:t>fileX</a:t>
            </a:r>
            <a:r>
              <a:rPr lang="en-US" altLang="zh-TW" sz="2400" dirty="0">
                <a:latin typeface="High Tower Text" pitchFamily="18" charset="0"/>
              </a:rPr>
              <a:t>~:Know, not that word.</a:t>
            </a:r>
          </a:p>
          <a:p>
            <a:pPr marL="342900" indent="166688">
              <a:lnSpc>
                <a:spcPct val="98000"/>
              </a:lnSpc>
            </a:pPr>
            <a:r>
              <a:rPr lang="en-US" altLang="zh-TW" sz="2400" dirty="0" err="1">
                <a:latin typeface="High Tower Text" pitchFamily="18" charset="0"/>
              </a:rPr>
              <a:t>fileY:No</a:t>
            </a:r>
            <a:r>
              <a:rPr lang="en-US" altLang="zh-TW" sz="2400" dirty="0">
                <a:latin typeface="High Tower Text" pitchFamily="18" charset="0"/>
              </a:rPr>
              <a:t>, its not that word. Try again.</a:t>
            </a:r>
          </a:p>
          <a:p>
            <a:pPr marL="342900" indent="166688">
              <a:lnSpc>
                <a:spcPct val="98000"/>
              </a:lnSpc>
            </a:pPr>
            <a:r>
              <a:rPr lang="en-US" altLang="zh-TW" sz="2400" dirty="0" err="1">
                <a:latin typeface="High Tower Text" pitchFamily="18" charset="0"/>
              </a:rPr>
              <a:t>fileY:You</a:t>
            </a:r>
            <a:r>
              <a:rPr lang="en-US" altLang="zh-TW" sz="2400" dirty="0">
                <a:latin typeface="High Tower Text" pitchFamily="18" charset="0"/>
              </a:rPr>
              <a:t> already tried that word!</a:t>
            </a:r>
          </a:p>
          <a:p>
            <a:pPr marL="342900" indent="166688">
              <a:lnSpc>
                <a:spcPct val="98000"/>
              </a:lnSpc>
            </a:pPr>
            <a:r>
              <a:rPr lang="en-US" altLang="zh-TW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%</a:t>
            </a:r>
            <a:endParaRPr lang="en-US" altLang="zh-TW" sz="2400" dirty="0">
              <a:latin typeface="High Tower Text" pitchFamily="18" charset="0"/>
            </a:endParaRPr>
          </a:p>
          <a:p>
            <a:pPr marL="288925" indent="-288925">
              <a:lnSpc>
                <a:spcPct val="98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zh-TW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in my </a:t>
            </a:r>
            <a:r>
              <a:rPr lang="en-US" altLang="zh-TW" sz="3200" spc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TW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ile is the word I’m looking for?</a:t>
            </a:r>
          </a:p>
          <a:p>
            <a:pPr marL="342900" indent="166688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%</a:t>
            </a:r>
            <a:r>
              <a:rPr lang="en-US" altLang="zh-TW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400" dirty="0">
                <a:solidFill>
                  <a:srgbClr val="339933"/>
                </a:solidFill>
                <a:latin typeface="High Tower Text" pitchFamily="18" charset="0"/>
              </a:rPr>
              <a:t>fgrep </a:t>
            </a:r>
            <a:r>
              <a:rPr lang="en-US" altLang="zh-TW" sz="2400" dirty="0">
                <a:solidFill>
                  <a:srgbClr val="339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sz="2400" dirty="0">
                <a:solidFill>
                  <a:srgbClr val="339933"/>
                </a:solidFill>
                <a:latin typeface="High Tower Text" pitchFamily="18" charset="0"/>
              </a:rPr>
              <a:t>n </a:t>
            </a:r>
            <a:r>
              <a:rPr lang="en-US" altLang="zh-TW" sz="2400" dirty="0">
                <a:solidFill>
                  <a:srgbClr val="3399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solidFill>
                  <a:srgbClr val="339933"/>
                </a:solidFill>
                <a:latin typeface="High Tower Text" pitchFamily="18" charset="0"/>
              </a:rPr>
              <a:t>color "the word I'm looking for" </a:t>
            </a:r>
            <a:r>
              <a:rPr lang="en-US" altLang="zh-TW" sz="2400" dirty="0" err="1">
                <a:solidFill>
                  <a:srgbClr val="339933"/>
                </a:solidFill>
                <a:latin typeface="High Tower Text" pitchFamily="18" charset="0"/>
              </a:rPr>
              <a:t>myfile</a:t>
            </a:r>
            <a:endParaRPr lang="en-US" altLang="zh-TW" sz="2400" dirty="0">
              <a:solidFill>
                <a:srgbClr val="339933"/>
              </a:solidFill>
              <a:latin typeface="High Tower Text" pitchFamily="18" charset="0"/>
            </a:endParaRPr>
          </a:p>
          <a:p>
            <a:pPr marL="342900" indent="166688">
              <a:lnSpc>
                <a:spcPct val="98000"/>
              </a:lnSpc>
            </a:pPr>
            <a:r>
              <a:rPr lang="en-US" altLang="zh-TW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altLang="zh-TW" sz="2400" spc="-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TW" sz="2400" spc="-100" dirty="0">
                <a:solidFill>
                  <a:srgbClr val="00B0F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:</a:t>
            </a:r>
            <a:r>
              <a:rPr lang="en-US" altLang="zh-TW" sz="2400" dirty="0">
                <a:latin typeface="High Tower Text" pitchFamily="18" charset="0"/>
              </a:rPr>
              <a:t>I can use a thesaurus to find </a:t>
            </a:r>
            <a:r>
              <a:rPr lang="en-US" altLang="zh-TW" sz="2400" b="1" dirty="0">
                <a:solidFill>
                  <a:srgbClr val="FF0000"/>
                </a:solidFill>
                <a:latin typeface="High Tower Text" pitchFamily="18" charset="0"/>
              </a:rPr>
              <a:t>the word I'm looking for</a:t>
            </a:r>
            <a:r>
              <a:rPr lang="en-US" altLang="zh-TW" sz="2400" dirty="0">
                <a:latin typeface="High Tower Text" pitchFamily="18" charset="0"/>
              </a:rPr>
              <a:t>.</a:t>
            </a:r>
          </a:p>
          <a:p>
            <a:pPr marL="342900" indent="166688">
              <a:lnSpc>
                <a:spcPct val="98000"/>
              </a:lnSpc>
            </a:pPr>
            <a:r>
              <a:rPr lang="en-US" altLang="zh-TW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%</a:t>
            </a:r>
            <a:endParaRPr lang="en-US" altLang="zh-TW" sz="2400" dirty="0">
              <a:solidFill>
                <a:schemeClr val="tx1">
                  <a:lumMod val="50000"/>
                  <a:lumOff val="50000"/>
                </a:schemeClr>
              </a:solidFill>
              <a:latin typeface="High Tower Text" pitchFamily="18" charset="0"/>
            </a:endParaRPr>
          </a:p>
        </p:txBody>
      </p:sp>
      <p:sp>
        <p:nvSpPr>
          <p:cNvPr id="10" name="AutoShape 5"/>
          <p:cNvSpPr>
            <a:spLocks noChangeArrowheads="1"/>
          </p:cNvSpPr>
          <p:nvPr/>
        </p:nvSpPr>
        <p:spPr bwMode="auto">
          <a:xfrm>
            <a:off x="419100" y="2095500"/>
            <a:ext cx="3451448" cy="571500"/>
          </a:xfrm>
          <a:prstGeom prst="wedgeRoundRectCallout">
            <a:avLst>
              <a:gd name="adj1" fmla="val -21923"/>
              <a:gd name="adj2" fmla="val 179032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/>
          <a:p>
            <a:pPr algn="ctr"/>
            <a:r>
              <a:rPr lang="en-US" altLang="zh-TW" sz="2700" dirty="0"/>
              <a:t>Three files matched.</a:t>
            </a:r>
          </a:p>
        </p:txBody>
      </p:sp>
      <p:sp>
        <p:nvSpPr>
          <p:cNvPr id="11" name="AutoShape 5"/>
          <p:cNvSpPr>
            <a:spLocks noChangeArrowheads="1"/>
          </p:cNvSpPr>
          <p:nvPr/>
        </p:nvSpPr>
        <p:spPr bwMode="auto">
          <a:xfrm>
            <a:off x="3086100" y="1371600"/>
            <a:ext cx="4914900" cy="1943100"/>
          </a:xfrm>
          <a:prstGeom prst="wedgeRoundRectCallout">
            <a:avLst>
              <a:gd name="adj1" fmla="val -77072"/>
              <a:gd name="adj2" fmla="val 7603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square" lIns="0" rIns="0"/>
          <a:lstStyle/>
          <a:p>
            <a:pPr algn="ctr"/>
            <a:r>
              <a:rPr lang="en-US" altLang="zh-TW" sz="2700" dirty="0"/>
              <a:t>This file name ends in a “~”.</a:t>
            </a:r>
            <a:br>
              <a:rPr lang="en-US" altLang="zh-TW" sz="2700" dirty="0"/>
            </a:br>
            <a:r>
              <a:rPr lang="en-US" altLang="zh-TW" sz="2700" dirty="0"/>
              <a:t>This is how the </a:t>
            </a:r>
            <a:r>
              <a:rPr lang="en-US" altLang="zh-TW" sz="2700" dirty="0" err="1"/>
              <a:t>emacs</a:t>
            </a:r>
            <a:r>
              <a:rPr lang="en-US" altLang="zh-TW" sz="2700" dirty="0"/>
              <a:t> text editor names its auto-saved backups of the files you edit.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457200" y="3390900"/>
            <a:ext cx="8039100" cy="1752600"/>
          </a:xfrm>
          <a:prstGeom prst="rect">
            <a:avLst/>
          </a:prstGeom>
          <a:solidFill>
            <a:srgbClr val="FFFFFF">
              <a:alpha val="69804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auto">
          <a:xfrm>
            <a:off x="3848100" y="4152900"/>
            <a:ext cx="4686300" cy="1828800"/>
          </a:xfrm>
          <a:prstGeom prst="wedgeRoundRectCallout">
            <a:avLst>
              <a:gd name="adj1" fmla="val -74859"/>
              <a:gd name="adj2" fmla="val -61206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square" lIns="91440" rIns="91440"/>
          <a:lstStyle/>
          <a:p>
            <a:pPr algn="ctr"/>
            <a:r>
              <a:rPr lang="en-US" altLang="zh-TW" sz="2700" dirty="0"/>
              <a:t>Indeed, it does seem that this was an old version</a:t>
            </a:r>
            <a:br>
              <a:rPr lang="en-US" altLang="zh-TW" sz="2700" dirty="0"/>
            </a:br>
            <a:r>
              <a:rPr lang="en-US" altLang="zh-TW" sz="2700" dirty="0"/>
              <a:t>with a typo (</a:t>
            </a:r>
            <a:r>
              <a:rPr lang="zh-TW" altLang="en-US" sz="2700" dirty="0"/>
              <a:t>拼字錯誤</a:t>
            </a:r>
            <a:r>
              <a:rPr lang="en-US" altLang="zh-TW" sz="2700" dirty="0"/>
              <a:t>) </a:t>
            </a:r>
            <a:br>
              <a:rPr lang="en-US" altLang="zh-TW" sz="2700" dirty="0"/>
            </a:br>
            <a:r>
              <a:rPr lang="en-US" altLang="zh-TW" sz="2700" dirty="0"/>
              <a:t>that was fixed later.</a:t>
            </a:r>
          </a:p>
        </p:txBody>
      </p:sp>
      <p:sp>
        <p:nvSpPr>
          <p:cNvPr id="13" name="AutoShape 5"/>
          <p:cNvSpPr>
            <a:spLocks noChangeArrowheads="1"/>
          </p:cNvSpPr>
          <p:nvPr/>
        </p:nvSpPr>
        <p:spPr bwMode="auto">
          <a:xfrm>
            <a:off x="381000" y="5295900"/>
            <a:ext cx="3733800" cy="571500"/>
          </a:xfrm>
          <a:prstGeom prst="wedgeRoundRectCallout">
            <a:avLst>
              <a:gd name="adj1" fmla="val -22160"/>
              <a:gd name="adj2" fmla="val -15239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/>
          <a:p>
            <a:pPr algn="ctr"/>
            <a:r>
              <a:rPr lang="en-US" altLang="zh-TW" sz="2700" dirty="0"/>
              <a:t>This file matched twice.</a:t>
            </a:r>
          </a:p>
        </p:txBody>
      </p:sp>
      <p:sp>
        <p:nvSpPr>
          <p:cNvPr id="16" name="AutoShape 5"/>
          <p:cNvSpPr>
            <a:spLocks noChangeArrowheads="1"/>
          </p:cNvSpPr>
          <p:nvPr/>
        </p:nvSpPr>
        <p:spPr bwMode="auto">
          <a:xfrm flipH="1">
            <a:off x="2590800" y="2857500"/>
            <a:ext cx="2705100" cy="1536576"/>
          </a:xfrm>
          <a:prstGeom prst="wedgeRoundRectCallout">
            <a:avLst>
              <a:gd name="adj1" fmla="val 34033"/>
              <a:gd name="adj2" fmla="val 14488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lIns="0" rIns="0"/>
          <a:lstStyle/>
          <a:p>
            <a:pPr algn="ctr"/>
            <a:r>
              <a:rPr lang="en-US" altLang="zh-TW" sz="2700" dirty="0"/>
              <a:t>This highlights</a:t>
            </a:r>
          </a:p>
          <a:p>
            <a:pPr algn="ctr"/>
            <a:r>
              <a:rPr lang="en-US" altLang="zh-TW" sz="2700" dirty="0">
                <a:solidFill>
                  <a:srgbClr val="FF0000"/>
                </a:solidFill>
              </a:rPr>
              <a:t>the matched-part</a:t>
            </a:r>
          </a:p>
          <a:p>
            <a:pPr algn="ctr"/>
            <a:r>
              <a:rPr lang="en-US" altLang="zh-TW" sz="2700" dirty="0"/>
              <a:t>of the line.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457200" y="6172200"/>
            <a:ext cx="8039100" cy="685800"/>
          </a:xfrm>
          <a:prstGeom prst="rect">
            <a:avLst/>
          </a:prstGeom>
          <a:solidFill>
            <a:srgbClr val="FFFFFF">
              <a:alpha val="69804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7" name="AutoShape 5"/>
          <p:cNvSpPr>
            <a:spLocks noChangeArrowheads="1"/>
          </p:cNvSpPr>
          <p:nvPr/>
        </p:nvSpPr>
        <p:spPr bwMode="auto">
          <a:xfrm>
            <a:off x="0" y="2857500"/>
            <a:ext cx="2590800" cy="1536576"/>
          </a:xfrm>
          <a:prstGeom prst="wedgeRoundRectCallout">
            <a:avLst>
              <a:gd name="adj1" fmla="val 34033"/>
              <a:gd name="adj2" fmla="val 14488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lIns="0" rIns="0"/>
          <a:lstStyle/>
          <a:p>
            <a:pPr algn="ctr"/>
            <a:r>
              <a:rPr lang="en-US" altLang="zh-TW" sz="2700" dirty="0"/>
              <a:t>This will list the </a:t>
            </a:r>
            <a:r>
              <a:rPr lang="en-US" altLang="zh-TW" sz="2700" dirty="0">
                <a:solidFill>
                  <a:srgbClr val="00B050"/>
                </a:solidFill>
              </a:rPr>
              <a:t>line number(s) </a:t>
            </a:r>
            <a:r>
              <a:rPr lang="en-US" altLang="zh-TW" sz="2700" dirty="0"/>
              <a:t>of any matches.</a:t>
            </a:r>
          </a:p>
        </p:txBody>
      </p:sp>
      <p:cxnSp>
        <p:nvCxnSpPr>
          <p:cNvPr id="19" name="Straight Arrow Connector 18"/>
          <p:cNvCxnSpPr/>
          <p:nvPr/>
        </p:nvCxnSpPr>
        <p:spPr bwMode="auto">
          <a:xfrm>
            <a:off x="4152900" y="3733800"/>
            <a:ext cx="2247900" cy="25146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4700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0" name="Straight Arrow Connector 19"/>
          <p:cNvCxnSpPr/>
          <p:nvPr/>
        </p:nvCxnSpPr>
        <p:spPr bwMode="auto">
          <a:xfrm>
            <a:off x="1219200" y="3733800"/>
            <a:ext cx="0" cy="246888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</p:spTree>
    <p:extLst>
      <p:ext uri="{BB962C8B-B14F-4D97-AF65-F5344CB8AC3E}">
        <p14:creationId xmlns:p14="http://schemas.microsoft.com/office/powerpoint/2010/main" val="382022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4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4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4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4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4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41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410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500"/>
                                        <p:tgtEl>
                                          <p:spTgt spid="410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0"/>
                            </p:stCondLst>
                            <p:childTnLst>
                              <p:par>
                                <p:cTn id="127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500"/>
                            </p:stCondLst>
                            <p:childTnLst>
                              <p:par>
                                <p:cTn id="134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2500"/>
                            </p:stCondLst>
                            <p:childTnLst>
                              <p:par>
                                <p:cTn id="141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24" grpId="0" animBg="1"/>
      <p:bldP spid="12" grpId="0" animBg="1"/>
      <p:bldP spid="12" grpId="1" animBg="1"/>
      <p:bldP spid="13" grpId="0" animBg="1"/>
      <p:bldP spid="13" grpId="1" animBg="1"/>
      <p:bldP spid="16" grpId="0" animBg="1"/>
      <p:bldP spid="16" grpId="1" animBg="1"/>
      <p:bldP spid="18" grpId="0" animBg="1"/>
      <p:bldP spid="17" grpId="0" animBg="1"/>
      <p:bldP spid="17" grpId="1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fgrep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 dirty="0">
                <a:latin typeface="High Tower Text" pitchFamily="18" charset="0"/>
              </a:rPr>
              <a:t>fgrep</a:t>
            </a:r>
            <a:r>
              <a:rPr lang="en-US" altLang="zh-TW" dirty="0">
                <a:latin typeface="Lucida Grande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searches for a string in a </a:t>
            </a:r>
            <a:r>
              <a:rPr lang="en-US" altLang="zh-TW" spc="100" dirty="0">
                <a:latin typeface="Times New Roman" pitchFamily="18" charset="0"/>
              </a:rPr>
              <a:t>f</a:t>
            </a:r>
            <a:r>
              <a:rPr lang="en-US" altLang="zh-TW" dirty="0">
                <a:latin typeface="Times New Roman" pitchFamily="18" charset="0"/>
              </a:rPr>
              <a:t>ile.</a:t>
            </a:r>
          </a:p>
          <a:p>
            <a:pPr marL="0" indent="0" eaLnBrk="1" hangingPunct="1">
              <a:buFontTx/>
              <a:buNone/>
            </a:pPr>
            <a:endParaRPr lang="en-US" altLang="zh-TW" sz="1800" dirty="0"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 dirty="0">
              <a:latin typeface="Lucida Grande" charset="0"/>
            </a:endParaRPr>
          </a:p>
        </p:txBody>
      </p:sp>
      <p:sp>
        <p:nvSpPr>
          <p:cNvPr id="4100" name="Content Placeholder 2"/>
          <p:cNvSpPr txBox="1">
            <a:spLocks/>
          </p:cNvSpPr>
          <p:nvPr/>
        </p:nvSpPr>
        <p:spPr bwMode="auto">
          <a:xfrm>
            <a:off x="228600" y="1524000"/>
            <a:ext cx="8686800" cy="5289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r>
              <a:rPr lang="en-US" altLang="zh-TW" sz="2400" dirty="0">
                <a:latin typeface="High Tower Text" pitchFamily="18" charset="0"/>
              </a:rPr>
              <a:t> 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experiment </a:t>
            </a:r>
            <a:r>
              <a:rPr lang="en-US" altLang="zh-TW" sz="2400" dirty="0">
                <a:latin typeface="Bahnschrift" panose="020B0502040204020203" pitchFamily="34" charset="0"/>
                <a:ea typeface="LiSu" panose="02010509060101010101" pitchFamily="49" charset="-122"/>
              </a:rPr>
              <a:t>~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DrJekyll.txt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salt being laid on glass saucers, as though for an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in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salt which I knew, from my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s, to be the last ingredient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had yet to be attempted; it yet remained to be seen if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my discovery in a more noble spirit, had I risked the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first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, began to run low. I sent out for a fresh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r>
              <a:rPr lang="en-US" altLang="zh-TW" sz="2400" dirty="0">
                <a:latin typeface="High Tower Text" pitchFamily="18" charset="0"/>
              </a:rPr>
              <a:t> 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</a:rPr>
              <a:t>w experiment </a:t>
            </a:r>
            <a:r>
              <a:rPr lang="en-US" altLang="zh-TW" sz="2400" dirty="0">
                <a:latin typeface="Bahnschrift" panose="020B0502040204020203" pitchFamily="34" charset="0"/>
                <a:ea typeface="LiSu" panose="02010509060101010101" pitchFamily="49" charset="-122"/>
              </a:rPr>
              <a:t>~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DrJekyll.txt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salt being laid on glass saucers, as though for an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in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had yet to be attempted; it yet remained to be seen if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my discovery in a more noble spirit, had I risked the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first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, began to run low. I sent out for a fresh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endParaRPr lang="en-US" altLang="zh-TW" sz="2400" dirty="0">
              <a:solidFill>
                <a:srgbClr val="FF0000"/>
              </a:solidFill>
              <a:latin typeface="High Tower Text" pitchFamily="18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28600" y="1524000"/>
            <a:ext cx="8534400" cy="2286000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-31090" y="-12576"/>
            <a:ext cx="3851920" cy="1536576"/>
          </a:xfrm>
          <a:prstGeom prst="wedgeRoundRectCallout">
            <a:avLst>
              <a:gd name="adj1" fmla="val 14997"/>
              <a:gd name="adj2" fmla="val 207072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lIns="0" rIns="0"/>
          <a:lstStyle/>
          <a:p>
            <a:pPr algn="ctr"/>
            <a:r>
              <a:rPr lang="en-US" altLang="zh-TW" sz="2700" dirty="0"/>
              <a:t>But, if I require “whole-word” matches, then the plural one won’t match.</a:t>
            </a:r>
          </a:p>
        </p:txBody>
      </p:sp>
      <p:sp>
        <p:nvSpPr>
          <p:cNvPr id="9" name="AutoShape 5"/>
          <p:cNvSpPr>
            <a:spLocks noChangeArrowheads="1"/>
          </p:cNvSpPr>
          <p:nvPr/>
        </p:nvSpPr>
        <p:spPr bwMode="auto">
          <a:xfrm>
            <a:off x="4343400" y="6268418"/>
            <a:ext cx="4800600" cy="544958"/>
          </a:xfrm>
          <a:prstGeom prst="wedgeRoundRectCallout">
            <a:avLst>
              <a:gd name="adj1" fmla="val -56277"/>
              <a:gd name="adj2" fmla="val -29202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700" dirty="0"/>
              <a:t>4 lines match. All are singular.</a:t>
            </a:r>
          </a:p>
        </p:txBody>
      </p:sp>
      <p:sp>
        <p:nvSpPr>
          <p:cNvPr id="10" name="AutoShape 5"/>
          <p:cNvSpPr>
            <a:spLocks noChangeArrowheads="1"/>
          </p:cNvSpPr>
          <p:nvPr/>
        </p:nvSpPr>
        <p:spPr bwMode="auto">
          <a:xfrm>
            <a:off x="4374490" y="0"/>
            <a:ext cx="4800600" cy="1524000"/>
          </a:xfrm>
          <a:prstGeom prst="wedgeRoundRectCallout">
            <a:avLst>
              <a:gd name="adj1" fmla="val -27049"/>
              <a:gd name="adj2" fmla="val 10627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700" dirty="0"/>
              <a:t>5 lines match. </a:t>
            </a:r>
            <a:br>
              <a:rPr lang="en-US" altLang="zh-TW" sz="2700" dirty="0"/>
            </a:br>
            <a:r>
              <a:rPr lang="en-US" altLang="zh-TW" sz="2700" dirty="0"/>
              <a:t>But some are singular (</a:t>
            </a:r>
            <a:r>
              <a:rPr lang="zh-TW" altLang="en-US" sz="2700" dirty="0"/>
              <a:t>單數</a:t>
            </a:r>
            <a:r>
              <a:rPr lang="en-US" altLang="zh-TW" sz="2700" dirty="0"/>
              <a:t>) and some are plural (</a:t>
            </a:r>
            <a:r>
              <a:rPr lang="zh-TW" altLang="en-US" sz="2700" dirty="0"/>
              <a:t>複數</a:t>
            </a:r>
            <a:r>
              <a:rPr lang="en-US" altLang="zh-TW" sz="27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468652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9" grpId="0" animBg="1"/>
      <p:bldP spid="10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fgrep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 dirty="0">
                <a:latin typeface="High Tower Text" pitchFamily="18" charset="0"/>
              </a:rPr>
              <a:t>fgrep</a:t>
            </a:r>
            <a:r>
              <a:rPr lang="en-US" altLang="zh-TW" dirty="0">
                <a:latin typeface="Lucida Grande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searches for a string in a </a:t>
            </a:r>
            <a:r>
              <a:rPr lang="en-US" altLang="zh-TW" spc="100" dirty="0">
                <a:latin typeface="Times New Roman" pitchFamily="18" charset="0"/>
              </a:rPr>
              <a:t>f</a:t>
            </a:r>
            <a:r>
              <a:rPr lang="en-US" altLang="zh-TW" dirty="0">
                <a:latin typeface="Times New Roman" pitchFamily="18" charset="0"/>
              </a:rPr>
              <a:t>ile.</a:t>
            </a:r>
          </a:p>
          <a:p>
            <a:pPr marL="0" indent="0" eaLnBrk="1" hangingPunct="1">
              <a:buFontTx/>
              <a:buNone/>
            </a:pPr>
            <a:endParaRPr lang="en-US" altLang="zh-TW" sz="1800" dirty="0"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 dirty="0">
              <a:latin typeface="Lucida Grande" charset="0"/>
            </a:endParaRPr>
          </a:p>
        </p:txBody>
      </p:sp>
      <p:sp>
        <p:nvSpPr>
          <p:cNvPr id="4100" name="Content Placeholder 2"/>
          <p:cNvSpPr txBox="1">
            <a:spLocks/>
          </p:cNvSpPr>
          <p:nvPr/>
        </p:nvSpPr>
        <p:spPr bwMode="auto">
          <a:xfrm>
            <a:off x="228600" y="1524000"/>
            <a:ext cx="8686800" cy="5289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r>
              <a:rPr lang="en-US" altLang="zh-TW" sz="2400" dirty="0">
                <a:latin typeface="High Tower Text" pitchFamily="18" charset="0"/>
              </a:rPr>
              <a:t> 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experiment </a:t>
            </a:r>
            <a:r>
              <a:rPr lang="en-US" altLang="zh-TW" sz="2400" dirty="0">
                <a:latin typeface="Bahnschrift" panose="020B0502040204020203" pitchFamily="34" charset="0"/>
                <a:ea typeface="LiSu" panose="02010509060101010101" pitchFamily="49" charset="-122"/>
              </a:rPr>
              <a:t>~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DrJekyll.txt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salt being laid on glass saucers, as though for an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in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salt which I knew, from my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s, to be the last ingredient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had yet to be attempted; it yet remained to be seen if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my discovery in a more noble spirit, had I risked the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first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, began to run low. I sent out for a fresh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r>
              <a:rPr lang="en-US" altLang="zh-TW" sz="2400" dirty="0">
                <a:latin typeface="High Tower Text" pitchFamily="18" charset="0"/>
              </a:rPr>
              <a:t> 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</a:rPr>
              <a:t>w experiment </a:t>
            </a:r>
            <a:r>
              <a:rPr lang="en-US" altLang="zh-TW" sz="2400" dirty="0">
                <a:latin typeface="Bahnschrift" panose="020B0502040204020203" pitchFamily="34" charset="0"/>
                <a:ea typeface="LiSu" panose="02010509060101010101" pitchFamily="49" charset="-122"/>
              </a:rPr>
              <a:t>~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DrJekyll.txt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salt being laid on glass saucers, as though for an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in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had yet to be attempted; it yet remained to be seen if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my discovery in a more noble spirit, had I risked the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first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, began to run low. I sent out for a fresh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r>
              <a:rPr lang="en-US" altLang="zh-TW" sz="2400" dirty="0">
                <a:latin typeface="High Tower Text" pitchFamily="18" charset="0"/>
              </a:rPr>
              <a:t> 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experiments </a:t>
            </a:r>
            <a:r>
              <a:rPr lang="en-US" altLang="zh-TW" sz="2400" dirty="0">
                <a:latin typeface="Bahnschrift" panose="020B0502040204020203" pitchFamily="34" charset="0"/>
                <a:ea typeface="LiSu" panose="02010509060101010101" pitchFamily="49" charset="-122"/>
              </a:rPr>
              <a:t>~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DrJekyll.txt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>
                <a:latin typeface="High Tower Text" pitchFamily="18" charset="0"/>
              </a:rPr>
              <a:t>salt which I knew, from my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experiments</a:t>
            </a:r>
            <a:r>
              <a:rPr lang="en-US" altLang="zh-TW" sz="2400" dirty="0">
                <a:latin typeface="High Tower Text" pitchFamily="18" charset="0"/>
              </a:rPr>
              <a:t>, to be the last ingredient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>
                <a:solidFill>
                  <a:schemeClr val="bg1"/>
                </a:solidFill>
              </a:rPr>
              <a:t>%</a:t>
            </a:r>
            <a:r>
              <a:rPr lang="en-US" altLang="zh-TW" sz="2400" dirty="0"/>
              <a:t> </a:t>
            </a:r>
            <a:r>
              <a:rPr lang="en-US" altLang="zh-TW" sz="2400" dirty="0">
                <a:latin typeface="High Tower Text" pitchFamily="18" charset="0"/>
              </a:rPr>
              <a:t>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"the experiment" </a:t>
            </a:r>
            <a:r>
              <a:rPr lang="en-US" altLang="zh-TW" sz="2400" dirty="0">
                <a:latin typeface="Bahnschrift" panose="020B0502040204020203" pitchFamily="34" charset="0"/>
                <a:ea typeface="LiSu" panose="02010509060101010101" pitchFamily="49" charset="-122"/>
              </a:rPr>
              <a:t>~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DrJekyll.txt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28600" y="1524000"/>
            <a:ext cx="8534400" cy="2193032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-31090" y="-12576"/>
            <a:ext cx="3851920" cy="1536576"/>
          </a:xfrm>
          <a:prstGeom prst="wedgeRoundRectCallout">
            <a:avLst>
              <a:gd name="adj1" fmla="val 14997"/>
              <a:gd name="adj2" fmla="val 207072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lIns="0" rIns="0"/>
          <a:lstStyle/>
          <a:p>
            <a:pPr algn="ctr"/>
            <a:r>
              <a:rPr lang="en-US" altLang="zh-TW" sz="2700" dirty="0"/>
              <a:t>But, if I require “whole-word” matches, then the plural one won’t match.</a:t>
            </a:r>
          </a:p>
        </p:txBody>
      </p:sp>
      <p:sp>
        <p:nvSpPr>
          <p:cNvPr id="8" name="AutoShape 5"/>
          <p:cNvSpPr>
            <a:spLocks noChangeArrowheads="1"/>
          </p:cNvSpPr>
          <p:nvPr/>
        </p:nvSpPr>
        <p:spPr bwMode="auto">
          <a:xfrm>
            <a:off x="4374490" y="0"/>
            <a:ext cx="4800600" cy="1524000"/>
          </a:xfrm>
          <a:prstGeom prst="wedgeRoundRectCallout">
            <a:avLst>
              <a:gd name="adj1" fmla="val -27049"/>
              <a:gd name="adj2" fmla="val 10627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700" dirty="0"/>
              <a:t>5 lines match. </a:t>
            </a:r>
            <a:br>
              <a:rPr lang="en-US" altLang="zh-TW" sz="2700" dirty="0"/>
            </a:br>
            <a:r>
              <a:rPr lang="en-US" altLang="zh-TW" sz="2700" dirty="0"/>
              <a:t>But some are singular (</a:t>
            </a:r>
            <a:r>
              <a:rPr lang="zh-TW" altLang="en-US" sz="2700" dirty="0"/>
              <a:t>單數</a:t>
            </a:r>
            <a:r>
              <a:rPr lang="en-US" altLang="zh-TW" sz="2700" dirty="0"/>
              <a:t>) and some are plural (</a:t>
            </a:r>
            <a:r>
              <a:rPr lang="zh-TW" altLang="en-US" sz="2700" dirty="0"/>
              <a:t>複數</a:t>
            </a:r>
            <a:r>
              <a:rPr lang="en-US" altLang="zh-TW" sz="2700" dirty="0"/>
              <a:t>).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251520" y="3800500"/>
            <a:ext cx="8534400" cy="1800200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9" name="AutoShape 5"/>
          <p:cNvSpPr>
            <a:spLocks noChangeArrowheads="1"/>
          </p:cNvSpPr>
          <p:nvPr/>
        </p:nvSpPr>
        <p:spPr bwMode="auto">
          <a:xfrm>
            <a:off x="4343400" y="6268418"/>
            <a:ext cx="4800600" cy="544958"/>
          </a:xfrm>
          <a:prstGeom prst="wedgeRoundRectCallout">
            <a:avLst>
              <a:gd name="adj1" fmla="val -56277"/>
              <a:gd name="adj2" fmla="val -29202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700" dirty="0"/>
              <a:t>4 lines match. All are singular.</a:t>
            </a:r>
          </a:p>
        </p:txBody>
      </p:sp>
      <p:sp>
        <p:nvSpPr>
          <p:cNvPr id="11" name="AutoShape 5"/>
          <p:cNvSpPr>
            <a:spLocks noChangeArrowheads="1"/>
          </p:cNvSpPr>
          <p:nvPr/>
        </p:nvSpPr>
        <p:spPr bwMode="auto">
          <a:xfrm>
            <a:off x="3275856" y="3884513"/>
            <a:ext cx="4800600" cy="1036638"/>
          </a:xfrm>
          <a:prstGeom prst="wedgeRoundRectCallout">
            <a:avLst>
              <a:gd name="adj1" fmla="val -46097"/>
              <a:gd name="adj2" fmla="val 131566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lIns="0" rIns="0"/>
          <a:lstStyle/>
          <a:p>
            <a:pPr algn="ctr"/>
            <a:r>
              <a:rPr lang="en-US" altLang="zh-TW" sz="2700" spc="-20" dirty="0"/>
              <a:t>To get the 1 plural line, we just </a:t>
            </a:r>
            <a:r>
              <a:rPr lang="en-US" altLang="zh-TW" sz="2700" dirty="0"/>
              <a:t>use a longer search string.</a:t>
            </a:r>
          </a:p>
        </p:txBody>
      </p:sp>
      <p:sp>
        <p:nvSpPr>
          <p:cNvPr id="2" name="Rectangle 1"/>
          <p:cNvSpPr/>
          <p:nvPr/>
        </p:nvSpPr>
        <p:spPr>
          <a:xfrm>
            <a:off x="228600" y="6438900"/>
            <a:ext cx="4587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/>
              <a:t>%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8661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410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1" grpId="0" animBg="1"/>
      <p:bldP spid="11" grpId="1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fgrep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 dirty="0">
                <a:latin typeface="High Tower Text" pitchFamily="18" charset="0"/>
              </a:rPr>
              <a:t>fgrep</a:t>
            </a:r>
            <a:r>
              <a:rPr lang="en-US" altLang="zh-TW" dirty="0">
                <a:latin typeface="Lucida Grande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searches for a string in a </a:t>
            </a:r>
            <a:r>
              <a:rPr lang="en-US" altLang="zh-TW" spc="100" dirty="0">
                <a:latin typeface="Times New Roman" pitchFamily="18" charset="0"/>
              </a:rPr>
              <a:t>f</a:t>
            </a:r>
            <a:r>
              <a:rPr lang="en-US" altLang="zh-TW" dirty="0">
                <a:latin typeface="Times New Roman" pitchFamily="18" charset="0"/>
              </a:rPr>
              <a:t>ile.</a:t>
            </a:r>
          </a:p>
          <a:p>
            <a:pPr marL="0" indent="0" eaLnBrk="1" hangingPunct="1">
              <a:buFontTx/>
              <a:buNone/>
            </a:pPr>
            <a:endParaRPr lang="en-US" altLang="zh-TW" sz="1800" dirty="0"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 dirty="0">
              <a:latin typeface="Lucida Grande" charset="0"/>
            </a:endParaRPr>
          </a:p>
        </p:txBody>
      </p:sp>
      <p:sp>
        <p:nvSpPr>
          <p:cNvPr id="4100" name="Content Placeholder 2"/>
          <p:cNvSpPr txBox="1">
            <a:spLocks/>
          </p:cNvSpPr>
          <p:nvPr/>
        </p:nvSpPr>
        <p:spPr bwMode="auto">
          <a:xfrm>
            <a:off x="228600" y="1524000"/>
            <a:ext cx="8686800" cy="5289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salt being laid on glass saucers, as though for an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in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salt which I knew, from my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s, to be the last ingredient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had yet to be attempted; it yet remained to be seen if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my discovery in a more noble spirit, had I risked the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first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, began to run low. I sent out for a fresh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r>
              <a:rPr lang="en-US" altLang="zh-TW" sz="2400" dirty="0">
                <a:latin typeface="High Tower Text" pitchFamily="18" charset="0"/>
              </a:rPr>
              <a:t> 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</a:rPr>
              <a:t>w experiment </a:t>
            </a:r>
            <a:r>
              <a:rPr lang="en-US" altLang="zh-TW" sz="2400" dirty="0">
                <a:latin typeface="Bahnschrift" panose="020B0502040204020203" pitchFamily="34" charset="0"/>
                <a:ea typeface="LiSu" panose="02010509060101010101" pitchFamily="49" charset="-122"/>
              </a:rPr>
              <a:t>~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DrJekyll.txt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salt being laid on glass saucers, as though for an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in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had yet to be attempted; it yet remained to be seen if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my discovery in a more noble spirit, had I risked the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first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, began to run low. I sent out for a fresh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r>
              <a:rPr lang="en-US" altLang="zh-TW" sz="2400" dirty="0">
                <a:latin typeface="High Tower Text" pitchFamily="18" charset="0"/>
              </a:rPr>
              <a:t> 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experiments ~/UNIX_L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High Tower Text" pitchFamily="18" charset="0"/>
              </a:rPr>
              <a:t>/DrJekyll.txt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>
                <a:latin typeface="High Tower Text" pitchFamily="18" charset="0"/>
              </a:rPr>
              <a:t>salt which I knew, from my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experiments</a:t>
            </a:r>
            <a:r>
              <a:rPr lang="en-US" altLang="zh-TW" sz="2400" dirty="0">
                <a:latin typeface="High Tower Text" pitchFamily="18" charset="0"/>
              </a:rPr>
              <a:t>, to be the last ingredient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r>
              <a:rPr lang="en-US" altLang="zh-TW" sz="2400" dirty="0">
                <a:latin typeface="High Tower Text" pitchFamily="18" charset="0"/>
              </a:rPr>
              <a:t> 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"the experiment" </a:t>
            </a:r>
            <a:r>
              <a:rPr lang="en-US" altLang="zh-TW" sz="2400" dirty="0">
                <a:latin typeface="Bahnschrift" panose="020B0502040204020203" pitchFamily="34" charset="0"/>
                <a:ea typeface="LiSu" panose="02010509060101010101" pitchFamily="49" charset="-122"/>
              </a:rPr>
              <a:t>~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DrJekyll.txt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my discovery in a more noble spirit, had I risked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the experiment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28600" y="1524000"/>
            <a:ext cx="8534400" cy="4191000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815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"/>
    </mc:Choice>
    <mc:Fallback xmlns="">
      <p:transition spd="slow" advClick="0" advTm="200"/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fgrep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90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 dirty="0">
                <a:latin typeface="High Tower Text" pitchFamily="18" charset="0"/>
              </a:rPr>
              <a:t>fgrep</a:t>
            </a:r>
            <a:r>
              <a:rPr lang="en-US" altLang="zh-TW" dirty="0">
                <a:latin typeface="Lucida Grande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searches for a string in a </a:t>
            </a:r>
            <a:r>
              <a:rPr lang="en-US" altLang="zh-TW" spc="100" dirty="0">
                <a:latin typeface="Times New Roman" pitchFamily="18" charset="0"/>
              </a:rPr>
              <a:t>f</a:t>
            </a:r>
            <a:r>
              <a:rPr lang="en-US" altLang="zh-TW" dirty="0">
                <a:latin typeface="Times New Roman" pitchFamily="18" charset="0"/>
              </a:rPr>
              <a:t>ile.</a:t>
            </a:r>
          </a:p>
          <a:p>
            <a:pPr marL="0" indent="0" eaLnBrk="1" hangingPunct="1">
              <a:buFontTx/>
              <a:buNone/>
            </a:pPr>
            <a:endParaRPr lang="en-US" altLang="zh-TW" sz="1800" dirty="0"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 dirty="0">
              <a:latin typeface="Lucida Grande" charset="0"/>
            </a:endParaRPr>
          </a:p>
        </p:txBody>
      </p:sp>
      <p:sp>
        <p:nvSpPr>
          <p:cNvPr id="4100" name="Content Placeholder 2"/>
          <p:cNvSpPr txBox="1">
            <a:spLocks/>
          </p:cNvSpPr>
          <p:nvPr/>
        </p:nvSpPr>
        <p:spPr bwMode="auto">
          <a:xfrm>
            <a:off x="228600" y="1524000"/>
            <a:ext cx="8686800" cy="5289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salt which I knew, from my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s, to be the last ingredient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had yet to be attempted; it yet remained to be seen if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my discovery in a more noble spirit, had I risked the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first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, began to run low. I sent out for a fresh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r>
              <a:rPr lang="en-US" altLang="zh-TW" sz="2400" dirty="0">
                <a:latin typeface="High Tower Text" pitchFamily="18" charset="0"/>
              </a:rPr>
              <a:t> 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</a:rPr>
              <a:t>w experiment </a:t>
            </a:r>
            <a:r>
              <a:rPr lang="en-US" altLang="zh-TW" sz="2400" dirty="0">
                <a:latin typeface="Bahnschrift" panose="020B0502040204020203" pitchFamily="34" charset="0"/>
                <a:ea typeface="LiSu" panose="02010509060101010101" pitchFamily="49" charset="-122"/>
              </a:rPr>
              <a:t>~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DrJekyll.txt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salt being laid on glass saucers, as though for an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in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 had yet to be attempted; it yet remained to be seen if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my discovery in a more noble spirit, had I risked the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first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</a:t>
            </a:r>
            <a:r>
              <a:rPr lang="en-US" altLang="zh-TW" sz="2400" dirty="0">
                <a:latin typeface="High Tower Text" pitchFamily="18" charset="0"/>
              </a:rPr>
              <a:t>, began to run low. I sent out for a fresh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r>
              <a:rPr lang="en-US" altLang="zh-TW" sz="2400" dirty="0">
                <a:latin typeface="High Tower Text" pitchFamily="18" charset="0"/>
              </a:rPr>
              <a:t> 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experiments </a:t>
            </a:r>
            <a:r>
              <a:rPr lang="en-US" altLang="zh-TW" sz="2400" dirty="0">
                <a:latin typeface="Bahnschrift" panose="020B0502040204020203" pitchFamily="34" charset="0"/>
                <a:ea typeface="LiSu" panose="02010509060101010101" pitchFamily="49" charset="-122"/>
              </a:rPr>
              <a:t>~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DrJekyll.txt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>
                <a:latin typeface="High Tower Text" pitchFamily="18" charset="0"/>
              </a:rPr>
              <a:t>salt which I knew, from my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experiments</a:t>
            </a:r>
            <a:r>
              <a:rPr lang="en-US" altLang="zh-TW" sz="2400" dirty="0">
                <a:latin typeface="High Tower Text" pitchFamily="18" charset="0"/>
              </a:rPr>
              <a:t>, to be the last ingredient</a:t>
            </a:r>
          </a:p>
          <a:p>
            <a:pPr marL="342900" indent="-342900">
              <a:lnSpc>
                <a:spcPct val="98000"/>
              </a:lnSpc>
              <a:spcBef>
                <a:spcPct val="20000"/>
              </a:spcBef>
            </a:pPr>
            <a:r>
              <a:rPr lang="en-US" altLang="zh-TW" sz="2400" dirty="0"/>
              <a:t>%</a:t>
            </a:r>
            <a:r>
              <a:rPr lang="en-US" altLang="zh-TW" sz="2400" dirty="0">
                <a:latin typeface="High Tower Text" pitchFamily="18" charset="0"/>
              </a:rPr>
              <a:t> fgrep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--</a:t>
            </a:r>
            <a:r>
              <a:rPr lang="en-US" altLang="zh-TW" sz="2400" dirty="0">
                <a:latin typeface="High Tower Text" pitchFamily="18" charset="0"/>
              </a:rPr>
              <a:t>color "the experiment" </a:t>
            </a:r>
            <a:r>
              <a:rPr lang="en-US" altLang="zh-TW" sz="2400" dirty="0">
                <a:latin typeface="Bahnschrift" panose="020B0502040204020203" pitchFamily="34" charset="0"/>
                <a:ea typeface="LiSu" panose="02010509060101010101" pitchFamily="49" charset="-122"/>
              </a:rPr>
              <a:t>~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UNIX_L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400" dirty="0">
                <a:latin typeface="Agency FB" panose="020B0503020202020204" pitchFamily="34" charset="0"/>
                <a:ea typeface="LiSu" panose="02010509060101010101" pitchFamily="49" charset="-122"/>
              </a:rPr>
              <a:t>/</a:t>
            </a:r>
            <a:r>
              <a:rPr lang="en-US" altLang="zh-TW" sz="2400" dirty="0">
                <a:latin typeface="High Tower Text" pitchFamily="18" charset="0"/>
              </a:rPr>
              <a:t>DrJekyll.txt</a:t>
            </a:r>
          </a:p>
          <a:p>
            <a:pPr marL="342900" indent="-342900">
              <a:lnSpc>
                <a:spcPct val="98000"/>
              </a:lnSpc>
            </a:pPr>
            <a:r>
              <a:rPr lang="en-US" altLang="zh-TW" sz="2400" dirty="0">
                <a:latin typeface="High Tower Text" pitchFamily="18" charset="0"/>
              </a:rPr>
              <a:t>my discovery in a more noble spirit, had I risked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</a:rPr>
              <a:t>the experiment</a:t>
            </a:r>
          </a:p>
          <a:p>
            <a:pPr marL="342900" indent="-342900">
              <a:lnSpc>
                <a:spcPct val="98000"/>
              </a:lnSpc>
              <a:spcBef>
                <a:spcPts val="0"/>
              </a:spcBef>
            </a:pPr>
            <a:r>
              <a:rPr lang="en-US" altLang="zh-TW" sz="2400" dirty="0"/>
              <a:t>%</a:t>
            </a:r>
            <a:endParaRPr lang="en-US" altLang="zh-TW" sz="2400" dirty="0">
              <a:solidFill>
                <a:srgbClr val="FF0000"/>
              </a:solidFill>
              <a:latin typeface="High Tower Text" pitchFamily="18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28600" y="1524000"/>
            <a:ext cx="8534400" cy="4191000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auto">
          <a:xfrm>
            <a:off x="2339752" y="2705100"/>
            <a:ext cx="4724400" cy="2286000"/>
          </a:xfrm>
          <a:prstGeom prst="wedgeRoundRectCallout">
            <a:avLst>
              <a:gd name="adj1" fmla="val -48889"/>
              <a:gd name="adj2" fmla="val 89032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/>
          <a:p>
            <a:pPr algn="ctr"/>
            <a:r>
              <a:rPr lang="en-US" altLang="zh-TW" sz="2700" dirty="0"/>
              <a:t>1 match for “the experiment”.</a:t>
            </a:r>
          </a:p>
          <a:p>
            <a:pPr algn="ctr"/>
            <a:r>
              <a:rPr lang="en-US" altLang="zh-TW" sz="2700" dirty="0"/>
              <a:t>Notice that we need the</a:t>
            </a:r>
            <a:br>
              <a:rPr lang="en-US" altLang="zh-TW" sz="2700" dirty="0"/>
            </a:br>
            <a:r>
              <a:rPr lang="en-US" altLang="zh-TW" sz="2700" dirty="0"/>
              <a:t>quotes ("..."), or else the</a:t>
            </a:r>
            <a:br>
              <a:rPr lang="en-US" altLang="zh-TW" sz="2700" dirty="0"/>
            </a:br>
            <a:r>
              <a:rPr lang="en-US" altLang="zh-TW" sz="2700" dirty="0"/>
              <a:t>multi-word string would look</a:t>
            </a:r>
            <a:br>
              <a:rPr lang="en-US" altLang="zh-TW" sz="2700" dirty="0"/>
            </a:br>
            <a:r>
              <a:rPr lang="en-US" altLang="zh-TW" sz="2700" dirty="0"/>
              <a:t>like separate arguments.</a:t>
            </a:r>
          </a:p>
        </p:txBody>
      </p:sp>
    </p:spTree>
    <p:extLst>
      <p:ext uri="{BB962C8B-B14F-4D97-AF65-F5344CB8AC3E}">
        <p14:creationId xmlns:p14="http://schemas.microsoft.com/office/powerpoint/2010/main" val="35379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633885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Change file permissions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ln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Run a script &amp; maintain state afterwards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find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diff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Managing Files and Directories</a:t>
            </a:r>
          </a:p>
        </p:txBody>
      </p:sp>
    </p:spTree>
    <p:extLst>
      <p:ext uri="{BB962C8B-B14F-4D97-AF65-F5344CB8AC3E}">
        <p14:creationId xmlns:p14="http://schemas.microsoft.com/office/powerpoint/2010/main" val="76534041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3056447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man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Display manual pages for a command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gzip/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tar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d2u/u2d </a:t>
                      </a: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Rectangle 72"/>
          <p:cNvSpPr txBox="1">
            <a:spLocks noChangeArrowheads="1"/>
          </p:cNvSpPr>
          <p:nvPr/>
        </p:nvSpPr>
        <p:spPr bwMode="auto">
          <a:xfrm>
            <a:off x="457200" y="0"/>
            <a:ext cx="8229600" cy="1112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  <a:endParaRPr lang="en-US" altLang="en-US" kern="0" dirty="0">
              <a:solidFill>
                <a:srgbClr val="1006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619199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man</a:t>
            </a:r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13716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 dirty="0">
                <a:solidFill>
                  <a:srgbClr val="FF0000"/>
                </a:solidFill>
                <a:latin typeface="High Tower Text" panose="02040502050506030303" pitchFamily="18" charset="0"/>
              </a:rPr>
              <a:t>man</a:t>
            </a:r>
            <a:r>
              <a:rPr lang="en-US" altLang="zh-TW" sz="2800" dirty="0">
                <a:solidFill>
                  <a:srgbClr val="FF0000"/>
                </a:solidFill>
                <a:latin typeface="Lucida Grande"/>
              </a:rPr>
              <a:t> displays the manual page for a command.</a:t>
            </a:r>
            <a:br>
              <a:rPr lang="en-US" altLang="zh-TW" sz="2800" dirty="0">
                <a:solidFill>
                  <a:srgbClr val="FF0000"/>
                </a:solidFill>
                <a:latin typeface="Lucida Grande"/>
              </a:rPr>
            </a:br>
            <a:r>
              <a:rPr lang="en-US" altLang="zh-TW" sz="2800" dirty="0">
                <a:solidFill>
                  <a:srgbClr val="FF0000"/>
                </a:solidFill>
                <a:latin typeface="Lucida Grande"/>
              </a:rPr>
              <a:t>It is a good way to learn about available flags.</a:t>
            </a:r>
          </a:p>
          <a:p>
            <a:pPr marL="0" indent="0" eaLnBrk="1" hangingPunct="1">
              <a:buFontTx/>
              <a:buNone/>
            </a:pPr>
            <a:endParaRPr lang="en-US" altLang="zh-TW" sz="2000" dirty="0">
              <a:solidFill>
                <a:srgbClr val="000000"/>
              </a:solidFill>
              <a:latin typeface="Lucida Grande"/>
            </a:endParaRPr>
          </a:p>
        </p:txBody>
      </p:sp>
      <p:sp>
        <p:nvSpPr>
          <p:cNvPr id="110596" name="Rectangle 3"/>
          <p:cNvSpPr txBox="1">
            <a:spLocks noChangeArrowheads="1"/>
          </p:cNvSpPr>
          <p:nvPr/>
        </p:nvSpPr>
        <p:spPr bwMode="auto">
          <a:xfrm>
            <a:off x="304800" y="2247900"/>
            <a:ext cx="8458200" cy="453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indent="0">
              <a:buNone/>
            </a:pPr>
            <a:r>
              <a:rPr lang="en-US" altLang="zh-TW" sz="2800" dirty="0">
                <a:solidFill>
                  <a:srgbClr val="0033CC"/>
                </a:solidFill>
                <a:latin typeface="Lucida Grande"/>
              </a:rPr>
              <a:t>For example: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800" dirty="0">
                <a:solidFill>
                  <a:srgbClr val="CC3300"/>
                </a:solidFill>
                <a:latin typeface="Lucida Grande"/>
              </a:rPr>
              <a:t>	 % </a:t>
            </a:r>
            <a:r>
              <a:rPr lang="en-US" altLang="zh-TW" sz="4000" dirty="0">
                <a:solidFill>
                  <a:srgbClr val="CC3300"/>
                </a:solidFill>
                <a:latin typeface="High Tower Text" panose="02040502050506030303" pitchFamily="18" charset="0"/>
              </a:rPr>
              <a:t>man cat?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4000" dirty="0">
                <a:solidFill>
                  <a:srgbClr val="CC3300"/>
                </a:solidFill>
                <a:latin typeface="High Tower Text" panose="02040502050506030303" pitchFamily="18" charset="0"/>
              </a:rPr>
              <a:t>	 </a:t>
            </a:r>
            <a:r>
              <a:rPr lang="en-US" altLang="zh-TW" sz="2800" dirty="0">
                <a:solidFill>
                  <a:srgbClr val="CC3300"/>
                </a:solidFill>
                <a:latin typeface="Lucida Grande"/>
              </a:rPr>
              <a:t>% </a:t>
            </a:r>
            <a:r>
              <a:rPr lang="en-US" altLang="zh-TW" sz="4000" dirty="0">
                <a:solidFill>
                  <a:srgbClr val="CC3300"/>
                </a:solidFill>
                <a:latin typeface="High Tower Text" panose="02040502050506030303" pitchFamily="18" charset="0"/>
              </a:rPr>
              <a:t>man head cat tail?</a:t>
            </a:r>
          </a:p>
          <a:p>
            <a:pPr>
              <a:spcBef>
                <a:spcPct val="0"/>
              </a:spcBef>
              <a:buNone/>
            </a:pPr>
            <a:endParaRPr lang="en-US" altLang="zh-TW" sz="4000" dirty="0">
              <a:solidFill>
                <a:srgbClr val="CC3300"/>
              </a:solidFill>
              <a:latin typeface="High Tower Text" panose="02040502050506030303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endParaRPr lang="en-US" altLang="zh-TW" sz="4000" dirty="0">
              <a:solidFill>
                <a:srgbClr val="CC3300"/>
              </a:solidFill>
              <a:latin typeface="High Tower Text" panose="02040502050506030303" pitchFamily="18" charset="0"/>
            </a:endParaRPr>
          </a:p>
        </p:txBody>
      </p:sp>
      <p:pic>
        <p:nvPicPr>
          <p:cNvPr id="2050" name="Picture 2" descr="Image result for &quot;CAT WEARING A SUIT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2349499"/>
            <a:ext cx="3295650" cy="439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he Great Sphinx - ☼ Egypt 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745" y="4000500"/>
            <a:ext cx="3038475" cy="271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2856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93198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33363"/>
            <a:ext cx="8229600" cy="60801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4841469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man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Display manual pages for a command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gzip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tar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d2u/u2d </a:t>
                      </a: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052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25563"/>
            <a:ext cx="8534400" cy="45720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3000" dirty="0"/>
              <a:t>You issue commands from a </a:t>
            </a:r>
            <a:r>
              <a:rPr lang="en-US" altLang="zh-TW" sz="3000" dirty="0">
                <a:solidFill>
                  <a:srgbClr val="FF0000"/>
                </a:solidFill>
              </a:rPr>
              <a:t>command prompt</a:t>
            </a:r>
            <a:r>
              <a:rPr lang="en-US" altLang="zh-TW" sz="3000" dirty="0"/>
              <a:t>.</a:t>
            </a:r>
            <a:endParaRPr lang="en-US" altLang="zh-TW" sz="3000" b="1" dirty="0">
              <a:solidFill>
                <a:schemeClr val="tx2"/>
              </a:solidFill>
              <a:latin typeface="Andale Mono" pitchFamily="49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zh-TW" sz="1400" dirty="0"/>
          </a:p>
          <a:p>
            <a:pPr eaLnBrk="1" hangingPunct="1">
              <a:lnSpc>
                <a:spcPct val="90000"/>
              </a:lnSpc>
            </a:pPr>
            <a:r>
              <a:rPr lang="en-US" altLang="zh-TW" sz="3000" dirty="0"/>
              <a:t>Commands have: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2400" dirty="0"/>
              <a:t>A name 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2400" dirty="0"/>
              <a:t>Optional flags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2400" dirty="0"/>
              <a:t>Arguments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endParaRPr lang="en-US" altLang="zh-TW" sz="1600" dirty="0"/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/>
              <a:t>For exampl</a:t>
            </a:r>
            <a:r>
              <a:rPr lang="en-US" altLang="zh-TW" sz="2800" spc="-140" dirty="0"/>
              <a:t>e</a:t>
            </a:r>
            <a:r>
              <a:rPr lang="en-US" altLang="zh-TW" sz="2800" dirty="0"/>
              <a:t>, </a:t>
            </a:r>
            <a:r>
              <a:rPr lang="en-US" altLang="zh-TW" sz="2800" b="1" dirty="0">
                <a:solidFill>
                  <a:srgbClr val="333399"/>
                </a:solidFill>
                <a:latin typeface="Andale Mono" pitchFamily="49" charset="0"/>
              </a:rPr>
              <a:t>cat</a:t>
            </a:r>
            <a:r>
              <a:rPr lang="en-US" altLang="zh-TW" sz="2800" dirty="0"/>
              <a:t> </a:t>
            </a:r>
            <a:r>
              <a:rPr lang="en-US" altLang="zh-TW" sz="2800" spc="-100" dirty="0"/>
              <a:t>(</a:t>
            </a:r>
            <a:r>
              <a:rPr lang="en-US" altLang="zh-TW" sz="2800" dirty="0"/>
              <a:t>short for con</a:t>
            </a:r>
            <a:r>
              <a:rPr lang="en-US" altLang="zh-TW" sz="2800" u="sng" dirty="0">
                <a:solidFill>
                  <a:srgbClr val="333399"/>
                </a:solidFill>
              </a:rPr>
              <a:t>cat</a:t>
            </a:r>
            <a:r>
              <a:rPr lang="en-US" altLang="zh-TW" sz="2800" dirty="0"/>
              <a:t>enat</a:t>
            </a:r>
            <a:r>
              <a:rPr lang="en-US" altLang="zh-TW" sz="2800" spc="-140" dirty="0"/>
              <a:t>e</a:t>
            </a:r>
            <a:r>
              <a:rPr lang="en-US" altLang="zh-TW" sz="2800" dirty="0"/>
              <a:t>,</a:t>
            </a:r>
            <a:r>
              <a:rPr lang="en-US" altLang="zh-TW" sz="2400" dirty="0"/>
              <a:t> </a:t>
            </a:r>
            <a:r>
              <a:rPr lang="zh-TW" altLang="en-US" sz="2800" dirty="0"/>
              <a:t>串接</a:t>
            </a:r>
            <a:r>
              <a:rPr lang="en-US" altLang="zh-TW" sz="2800" dirty="0"/>
              <a:t>) is</a:t>
            </a:r>
            <a:r>
              <a:rPr lang="en-US" altLang="zh-TW" sz="2400" dirty="0"/>
              <a:t> </a:t>
            </a:r>
            <a:r>
              <a:rPr lang="en-US" altLang="zh-TW" sz="2800" dirty="0"/>
              <a:t>a command to join a set of files to one output stream:</a:t>
            </a:r>
            <a:endParaRPr lang="en-US" altLang="zh-TW" sz="2800" b="1" dirty="0">
              <a:solidFill>
                <a:schemeClr val="tx2"/>
              </a:solidFill>
              <a:latin typeface="Andale Mono" pitchFamily="49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zh-TW" sz="2400" b="1" dirty="0">
              <a:solidFill>
                <a:schemeClr val="tx2"/>
              </a:solidFill>
              <a:latin typeface="Andale Mono" pitchFamily="49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800" b="1" dirty="0">
                <a:solidFill>
                  <a:schemeClr val="tx2"/>
                </a:solidFill>
                <a:latin typeface="Andale Mono" pitchFamily="49" charset="0"/>
              </a:rPr>
              <a:t>	</a:t>
            </a:r>
            <a:r>
              <a:rPr lang="en-US" altLang="zh-TW" sz="2800" b="1" dirty="0">
                <a:solidFill>
                  <a:schemeClr val="accent2"/>
                </a:solidFill>
                <a:latin typeface="Andale Mono" pitchFamily="49" charset="0"/>
              </a:rPr>
              <a:t>cat -n </a:t>
            </a:r>
            <a:r>
              <a:rPr lang="en-US" altLang="zh-TW" sz="2800" b="1" i="1" dirty="0">
                <a:solidFill>
                  <a:schemeClr val="accent2"/>
                </a:solidFill>
                <a:latin typeface="Andale Mono" pitchFamily="49" charset="0"/>
              </a:rPr>
              <a:t>filename</a:t>
            </a:r>
            <a:r>
              <a:rPr lang="en-US" altLang="zh-TW" sz="2800" b="1" dirty="0">
                <a:solidFill>
                  <a:schemeClr val="accent2"/>
                </a:solidFill>
                <a:latin typeface="Andale Mono" pitchFamily="49" charset="0"/>
              </a:rPr>
              <a:t> &lt;--</a:t>
            </a:r>
            <a:r>
              <a:rPr lang="en-US" altLang="zh-TW" sz="1800" b="1" dirty="0">
                <a:solidFill>
                  <a:schemeClr val="accent2"/>
                </a:solidFill>
                <a:latin typeface="Andale Mono" pitchFamily="49" charset="0"/>
              </a:rPr>
              <a:t> </a:t>
            </a:r>
            <a:r>
              <a:rPr lang="en-US" altLang="zh-TW" sz="2800" b="1" dirty="0">
                <a:solidFill>
                  <a:schemeClr val="accent2"/>
                </a:solidFill>
                <a:latin typeface="Andale Mono" pitchFamily="49" charset="0"/>
              </a:rPr>
              <a:t>with</a:t>
            </a:r>
            <a:r>
              <a:rPr lang="en-US" altLang="zh-TW" sz="1800" b="1" dirty="0">
                <a:solidFill>
                  <a:schemeClr val="accent2"/>
                </a:solidFill>
                <a:latin typeface="Andale Mono" pitchFamily="49" charset="0"/>
              </a:rPr>
              <a:t> </a:t>
            </a:r>
            <a:r>
              <a:rPr lang="en-US" altLang="zh-TW" sz="2800" b="1" dirty="0">
                <a:solidFill>
                  <a:schemeClr val="accent2"/>
                </a:solidFill>
                <a:latin typeface="Andale Mono" pitchFamily="49" charset="0"/>
              </a:rPr>
              <a:t>line numbers</a:t>
            </a:r>
          </a:p>
          <a:p>
            <a:pPr eaLnBrk="1" hangingPunct="1">
              <a:lnSpc>
                <a:spcPct val="90000"/>
              </a:lnSpc>
            </a:pPr>
            <a:endParaRPr lang="en-US" altLang="zh-TW" sz="1600" dirty="0"/>
          </a:p>
          <a:p>
            <a:pPr eaLnBrk="1" hangingPunct="1">
              <a:lnSpc>
                <a:spcPct val="90000"/>
              </a:lnSpc>
            </a:pPr>
            <a:r>
              <a:rPr lang="en-US" altLang="zh-TW" sz="3000" dirty="0"/>
              <a:t>Commands are typed in </a:t>
            </a:r>
            <a:r>
              <a:rPr lang="en-US" altLang="zh-TW" sz="3000" dirty="0">
                <a:solidFill>
                  <a:srgbClr val="FF0000"/>
                </a:solidFill>
              </a:rPr>
              <a:t>lowercase (</a:t>
            </a:r>
            <a:r>
              <a:rPr lang="zh-TW" altLang="en-US" sz="3000" dirty="0">
                <a:solidFill>
                  <a:srgbClr val="FF0000"/>
                </a:solidFill>
              </a:rPr>
              <a:t>小寫</a:t>
            </a:r>
            <a:r>
              <a:rPr lang="en-US" altLang="zh-TW" sz="3000" dirty="0">
                <a:solidFill>
                  <a:srgbClr val="FF0000"/>
                </a:solidFill>
              </a:rPr>
              <a:t>)</a:t>
            </a:r>
            <a:r>
              <a:rPr lang="en-US" altLang="zh-TW" sz="3000" dirty="0"/>
              <a:t>, so:</a:t>
            </a:r>
            <a:br>
              <a:rPr lang="en-US" altLang="zh-TW" sz="3000" dirty="0"/>
            </a:br>
            <a:r>
              <a:rPr lang="en-US" altLang="zh-TW" sz="2800" b="1" dirty="0">
                <a:solidFill>
                  <a:srgbClr val="333399"/>
                </a:solidFill>
                <a:latin typeface="Andale Mono" pitchFamily="49" charset="0"/>
              </a:rPr>
              <a:t>cat</a:t>
            </a:r>
            <a:r>
              <a:rPr lang="en-US" altLang="zh-TW" sz="2800" dirty="0"/>
              <a:t> is different than </a:t>
            </a:r>
            <a:r>
              <a:rPr lang="en-US" altLang="zh-TW" sz="2800" b="1" dirty="0">
                <a:solidFill>
                  <a:srgbClr val="333399"/>
                </a:solidFill>
                <a:latin typeface="Andale Mono" pitchFamily="49" charset="0"/>
              </a:rPr>
              <a:t>Cat</a:t>
            </a:r>
            <a:r>
              <a:rPr lang="en-US" altLang="zh-TW" sz="2800" dirty="0"/>
              <a:t>  or  </a:t>
            </a:r>
            <a:r>
              <a:rPr lang="en-US" altLang="zh-TW" sz="2800" b="1" dirty="0">
                <a:solidFill>
                  <a:srgbClr val="333399"/>
                </a:solidFill>
                <a:latin typeface="Andale Mono" pitchFamily="49" charset="0"/>
              </a:rPr>
              <a:t>CAT</a:t>
            </a:r>
            <a:endParaRPr lang="en-US" altLang="zh-TW" sz="2400" b="1" dirty="0">
              <a:solidFill>
                <a:schemeClr val="tx2"/>
              </a:solidFill>
              <a:latin typeface="Andale Mono" pitchFamily="49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28600" y="1143000"/>
            <a:ext cx="8763000" cy="3810000"/>
          </a:xfrm>
          <a:prstGeom prst="rect">
            <a:avLst/>
          </a:prstGeom>
          <a:solidFill>
            <a:srgbClr val="FFFFFF">
              <a:alpha val="69804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4884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Introducing Unix Commands</a:t>
            </a:r>
          </a:p>
        </p:txBody>
      </p:sp>
      <p:sp>
        <p:nvSpPr>
          <p:cNvPr id="28679" name="Oval 7"/>
          <p:cNvSpPr>
            <a:spLocks noChangeArrowheads="1"/>
          </p:cNvSpPr>
          <p:nvPr/>
        </p:nvSpPr>
        <p:spPr bwMode="auto">
          <a:xfrm>
            <a:off x="2286000" y="5257800"/>
            <a:ext cx="1905000" cy="533400"/>
          </a:xfrm>
          <a:prstGeom prst="ellipse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 dirty="0"/>
          </a:p>
        </p:txBody>
      </p:sp>
      <p:grpSp>
        <p:nvGrpSpPr>
          <p:cNvPr id="5" name="Group 4"/>
          <p:cNvGrpSpPr/>
          <p:nvPr/>
        </p:nvGrpSpPr>
        <p:grpSpPr>
          <a:xfrm>
            <a:off x="463550" y="2476500"/>
            <a:ext cx="1974850" cy="3314700"/>
            <a:chOff x="463550" y="2468563"/>
            <a:chExt cx="1974850" cy="3276600"/>
          </a:xfrm>
        </p:grpSpPr>
        <p:sp>
          <p:nvSpPr>
            <p:cNvPr id="28676" name="Oval 4"/>
            <p:cNvSpPr>
              <a:spLocks noChangeArrowheads="1"/>
            </p:cNvSpPr>
            <p:nvPr/>
          </p:nvSpPr>
          <p:spPr bwMode="auto">
            <a:xfrm>
              <a:off x="762000" y="5211763"/>
              <a:ext cx="914400" cy="533400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TW" altLang="en-US" sz="1800"/>
            </a:p>
          </p:txBody>
        </p:sp>
        <p:sp>
          <p:nvSpPr>
            <p:cNvPr id="28677" name="Oval 5"/>
            <p:cNvSpPr>
              <a:spLocks noChangeArrowheads="1"/>
            </p:cNvSpPr>
            <p:nvPr/>
          </p:nvSpPr>
          <p:spPr bwMode="auto">
            <a:xfrm>
              <a:off x="1524000" y="2468563"/>
              <a:ext cx="914400" cy="533400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TW" altLang="en-US" sz="1800"/>
            </a:p>
          </p:txBody>
        </p:sp>
        <p:sp>
          <p:nvSpPr>
            <p:cNvPr id="28681" name="Arc 11"/>
            <p:cNvSpPr>
              <a:spLocks/>
            </p:cNvSpPr>
            <p:nvPr/>
          </p:nvSpPr>
          <p:spPr bwMode="auto">
            <a:xfrm rot="18933813" flipH="1">
              <a:off x="463550" y="3230563"/>
              <a:ext cx="1974850" cy="1824037"/>
            </a:xfrm>
            <a:custGeom>
              <a:avLst/>
              <a:gdLst>
                <a:gd name="T0" fmla="*/ 0 w 21010"/>
                <a:gd name="T1" fmla="*/ 0 h 21600"/>
                <a:gd name="T2" fmla="*/ 2147483646 w 21010"/>
                <a:gd name="T3" fmla="*/ 2147483646 h 21600"/>
                <a:gd name="T4" fmla="*/ 0 w 21010"/>
                <a:gd name="T5" fmla="*/ 2147483646 h 21600"/>
                <a:gd name="T6" fmla="*/ 0 60000 65536"/>
                <a:gd name="T7" fmla="*/ 0 60000 65536"/>
                <a:gd name="T8" fmla="*/ 0 60000 65536"/>
                <a:gd name="T9" fmla="*/ 0 w 21010"/>
                <a:gd name="T10" fmla="*/ 0 h 21600"/>
                <a:gd name="T11" fmla="*/ 21010 w 2101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010" h="21600" fill="none" extrusionOk="0">
                  <a:moveTo>
                    <a:pt x="-1" y="0"/>
                  </a:moveTo>
                  <a:cubicBezTo>
                    <a:pt x="9997" y="0"/>
                    <a:pt x="18688" y="6860"/>
                    <a:pt x="21009" y="16585"/>
                  </a:cubicBezTo>
                </a:path>
                <a:path w="21010" h="21600" stroke="0" extrusionOk="0">
                  <a:moveTo>
                    <a:pt x="-1" y="0"/>
                  </a:moveTo>
                  <a:cubicBezTo>
                    <a:pt x="9997" y="0"/>
                    <a:pt x="18688" y="6860"/>
                    <a:pt x="21009" y="16585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219200" y="2903537"/>
            <a:ext cx="2089901" cy="2887663"/>
            <a:chOff x="1219200" y="2857500"/>
            <a:chExt cx="2089901" cy="2887663"/>
          </a:xfrm>
        </p:grpSpPr>
        <p:sp>
          <p:nvSpPr>
            <p:cNvPr id="13" name="Oval 7"/>
            <p:cNvSpPr>
              <a:spLocks noChangeArrowheads="1"/>
            </p:cNvSpPr>
            <p:nvPr/>
          </p:nvSpPr>
          <p:spPr bwMode="auto">
            <a:xfrm>
              <a:off x="1676400" y="5211763"/>
              <a:ext cx="609600" cy="533400"/>
            </a:xfrm>
            <a:prstGeom prst="ellipse">
              <a:avLst/>
            </a:prstGeom>
            <a:noFill/>
            <a:ln w="25400">
              <a:solidFill>
                <a:srgbClr val="00B05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TW" altLang="en-US" sz="1800"/>
            </a:p>
          </p:txBody>
        </p:sp>
        <p:sp>
          <p:nvSpPr>
            <p:cNvPr id="14" name="Oval 6"/>
            <p:cNvSpPr>
              <a:spLocks noChangeArrowheads="1"/>
            </p:cNvSpPr>
            <p:nvPr/>
          </p:nvSpPr>
          <p:spPr bwMode="auto">
            <a:xfrm>
              <a:off x="1219200" y="2857500"/>
              <a:ext cx="2057400" cy="533400"/>
            </a:xfrm>
            <a:prstGeom prst="ellipse">
              <a:avLst/>
            </a:prstGeom>
            <a:noFill/>
            <a:ln w="25400">
              <a:solidFill>
                <a:srgbClr val="00B05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zh-TW" altLang="en-US" sz="1800"/>
            </a:p>
          </p:txBody>
        </p:sp>
        <p:sp>
          <p:nvSpPr>
            <p:cNvPr id="15" name="Arc 9"/>
            <p:cNvSpPr>
              <a:spLocks/>
            </p:cNvSpPr>
            <p:nvPr/>
          </p:nvSpPr>
          <p:spPr bwMode="auto">
            <a:xfrm rot="4200752">
              <a:off x="1794409" y="3632310"/>
              <a:ext cx="1645304" cy="1384080"/>
            </a:xfrm>
            <a:custGeom>
              <a:avLst/>
              <a:gdLst>
                <a:gd name="T0" fmla="*/ 0 w 21600"/>
                <a:gd name="T1" fmla="*/ 0 h 21600"/>
                <a:gd name="T2" fmla="*/ 2147483646 w 21600"/>
                <a:gd name="T3" fmla="*/ 2147483646 h 21600"/>
                <a:gd name="T4" fmla="*/ 0 w 21600"/>
                <a:gd name="T5" fmla="*/ 2147483646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28575">
              <a:solidFill>
                <a:srgbClr val="00B050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7" name="Oval 6"/>
          <p:cNvSpPr>
            <a:spLocks noChangeArrowheads="1"/>
          </p:cNvSpPr>
          <p:nvPr/>
        </p:nvSpPr>
        <p:spPr bwMode="auto">
          <a:xfrm>
            <a:off x="1219200" y="3276601"/>
            <a:ext cx="1676400" cy="550069"/>
          </a:xfrm>
          <a:prstGeom prst="ellipse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/>
          </a:p>
        </p:txBody>
      </p:sp>
      <p:sp>
        <p:nvSpPr>
          <p:cNvPr id="19" name="Arc 9"/>
          <p:cNvSpPr>
            <a:spLocks/>
          </p:cNvSpPr>
          <p:nvPr/>
        </p:nvSpPr>
        <p:spPr bwMode="auto">
          <a:xfrm rot="2666187">
            <a:off x="2327275" y="3972372"/>
            <a:ext cx="1254125" cy="954435"/>
          </a:xfrm>
          <a:custGeom>
            <a:avLst/>
            <a:gdLst>
              <a:gd name="T0" fmla="*/ 0 w 21600"/>
              <a:gd name="T1" fmla="*/ 0 h 21600"/>
              <a:gd name="T2" fmla="*/ 2147483646 w 21600"/>
              <a:gd name="T3" fmla="*/ 2147483646 h 21600"/>
              <a:gd name="T4" fmla="*/ 0 w 21600"/>
              <a:gd name="T5" fmla="*/ 2147483646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5165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286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867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8679" grpId="0" animBg="1"/>
      <p:bldP spid="17" grpId="0" animBg="1"/>
      <p:bldP spid="19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93198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33363"/>
            <a:ext cx="8229600" cy="60801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414819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man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Display manual pages for a command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gzip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tar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d2u/u2d </a:t>
                      </a: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0695919"/>
      </p:ext>
    </p:extLst>
  </p:cSld>
  <p:clrMapOvr>
    <a:masterClrMapping/>
  </p:clrMapOvr>
  <p:transition/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6" name="Rectangle 3"/>
          <p:cNvSpPr txBox="1">
            <a:spLocks noChangeArrowheads="1"/>
          </p:cNvSpPr>
          <p:nvPr/>
        </p:nvSpPr>
        <p:spPr bwMode="auto">
          <a:xfrm>
            <a:off x="304800" y="1562100"/>
            <a:ext cx="8458200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indent="0">
              <a:buNone/>
            </a:pPr>
            <a:r>
              <a:rPr lang="en-US" altLang="zh-TW" sz="2800" dirty="0">
                <a:solidFill>
                  <a:srgbClr val="0033CC"/>
                </a:solidFill>
                <a:latin typeface="+mn-lt"/>
              </a:rPr>
              <a:t>Compressed files end with “.</a:t>
            </a:r>
            <a:r>
              <a:rPr lang="en-US" altLang="zh-TW" sz="2800" dirty="0" err="1">
                <a:solidFill>
                  <a:srgbClr val="0033CC"/>
                </a:solidFill>
                <a:latin typeface="+mn-lt"/>
              </a:rPr>
              <a:t>gz</a:t>
            </a:r>
            <a:r>
              <a:rPr lang="en-US" altLang="zh-TW" sz="2800" dirty="0">
                <a:solidFill>
                  <a:srgbClr val="0033CC"/>
                </a:solidFill>
                <a:latin typeface="+mn-lt"/>
              </a:rPr>
              <a:t>”</a:t>
            </a:r>
            <a:r>
              <a:rPr lang="en-US" altLang="zh-TW" sz="2800" dirty="0">
                <a:solidFill>
                  <a:srgbClr val="0033CC"/>
                </a:solidFill>
                <a:latin typeface="Lucida Grande"/>
              </a:rPr>
              <a:t>:</a:t>
            </a: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solidFill>
                  <a:schemeClr val="bg1"/>
                </a:solidFill>
                <a:latin typeface="Lucida Grande"/>
              </a:rPr>
              <a:t>%</a:t>
            </a:r>
            <a:r>
              <a:rPr lang="en-US" altLang="zh-TW" sz="2800" dirty="0">
                <a:latin typeface="Lucida Grande"/>
              </a:rPr>
              <a:t> </a:t>
            </a:r>
            <a:r>
              <a:rPr lang="en-US" altLang="zh-TW" sz="3600" dirty="0">
                <a:latin typeface="High Tower Text" panose="02040502050506030303" pitchFamily="18" charset="0"/>
              </a:rPr>
              <a:t>cd ~/UNIX_L</a:t>
            </a:r>
            <a:r>
              <a:rPr lang="en-US" altLang="zh-TW" sz="3600" dirty="0"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3600" dirty="0">
                <a:latin typeface="High Tower Text" panose="02040502050506030303" pitchFamily="18" charset="0"/>
              </a:rPr>
              <a:t>; ls co*</a:t>
            </a: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latin typeface="High Tower Text" panose="02040502050506030303" pitchFamily="18" charset="0"/>
              </a:rPr>
              <a:t>compfileA</a:t>
            </a:r>
            <a:r>
              <a:rPr lang="en-US" altLang="zh-TW" sz="3600" dirty="0">
                <a:solidFill>
                  <a:srgbClr val="0033CC"/>
                </a:solidFill>
                <a:latin typeface="High Tower Text" panose="02040502050506030303" pitchFamily="18" charset="0"/>
              </a:rPr>
              <a:t>.gz</a:t>
            </a: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solidFill>
                  <a:schemeClr val="bg1"/>
                </a:solidFill>
                <a:latin typeface="Lucida Grande"/>
              </a:rPr>
              <a:t>%</a:t>
            </a:r>
            <a:r>
              <a:rPr lang="en-US" altLang="zh-TW" sz="3600" dirty="0">
                <a:latin typeface="Lucida Grande"/>
              </a:rPr>
              <a:t> </a:t>
            </a:r>
            <a:r>
              <a:rPr lang="en-US" altLang="zh-TW" sz="3600" dirty="0">
                <a:latin typeface="High Tower Text" panose="02040502050506030303" pitchFamily="18" charset="0"/>
              </a:rPr>
              <a:t>cat compfileA.gz</a:t>
            </a: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 err="1">
                <a:latin typeface="High Tower Text" panose="02040502050506030303" pitchFamily="18" charset="0"/>
              </a:rPr>
              <a:t>h▒bcompfileA▒H</a:t>
            </a:r>
            <a:r>
              <a:rPr lang="en-US" altLang="zh-TW" sz="3600" dirty="0">
                <a:latin typeface="High Tower Text" panose="02040502050506030303" pitchFamily="18" charset="0"/>
              </a:rPr>
              <a:t>▒▒▒W(▒/▒IQ▒A</a:t>
            </a:r>
            <a:r>
              <a:rPr lang="zh-TW" altLang="en-US" sz="3600" dirty="0">
                <a:latin typeface="High Tower Text" panose="02040502050506030303" pitchFamily="18" charset="0"/>
              </a:rPr>
              <a:t>䩲</a:t>
            </a:r>
            <a:endParaRPr lang="en-US" altLang="zh-TW" sz="3600" dirty="0">
              <a:latin typeface="High Tower Text" panose="02040502050506030303" pitchFamily="18" charset="0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solidFill>
                  <a:schemeClr val="bg1"/>
                </a:solidFill>
                <a:latin typeface="Lucida Grande"/>
              </a:rPr>
              <a:t>%</a:t>
            </a:r>
            <a:r>
              <a:rPr lang="en-US" altLang="zh-TW" sz="3600" dirty="0">
                <a:latin typeface="Lucida Grande"/>
              </a:rPr>
              <a:t> </a:t>
            </a:r>
            <a:r>
              <a:rPr lang="en-US" altLang="zh-TW" sz="3600" dirty="0" err="1">
                <a:solidFill>
                  <a:srgbClr val="FF0000"/>
                </a:solidFill>
                <a:latin typeface="High Tower Text" panose="02040502050506030303" pitchFamily="18" charset="0"/>
              </a:rPr>
              <a:t>gunzip</a:t>
            </a:r>
            <a:r>
              <a:rPr lang="en-US" altLang="zh-TW" sz="3600" dirty="0">
                <a:latin typeface="High Tower Text" panose="02040502050506030303" pitchFamily="18" charset="0"/>
              </a:rPr>
              <a:t> compfileA.gz</a:t>
            </a: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solidFill>
                  <a:schemeClr val="bg1"/>
                </a:solidFill>
                <a:latin typeface="Lucida Grande"/>
              </a:rPr>
              <a:t>%</a:t>
            </a:r>
            <a:r>
              <a:rPr lang="en-US" altLang="zh-TW" sz="3600" dirty="0">
                <a:latin typeface="Lucida Grande"/>
              </a:rPr>
              <a:t> </a:t>
            </a:r>
            <a:r>
              <a:rPr lang="en-US" altLang="zh-TW" sz="3600" dirty="0">
                <a:latin typeface="High Tower Text" panose="02040502050506030303" pitchFamily="18" charset="0"/>
              </a:rPr>
              <a:t>ls c*</a:t>
            </a: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 err="1">
                <a:latin typeface="High Tower Text" panose="02040502050506030303" pitchFamily="18" charset="0"/>
              </a:rPr>
              <a:t>compfileA</a:t>
            </a:r>
            <a:endParaRPr lang="en-US" altLang="zh-TW" sz="3600" dirty="0">
              <a:latin typeface="High Tower Text" panose="02040502050506030303" pitchFamily="18" charset="0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solidFill>
                  <a:schemeClr val="bg1"/>
                </a:solidFill>
                <a:latin typeface="Lucida Grande"/>
              </a:rPr>
              <a:t>%</a:t>
            </a:r>
            <a:r>
              <a:rPr lang="en-US" altLang="zh-TW" sz="3600" dirty="0">
                <a:latin typeface="Lucida Grande"/>
              </a:rPr>
              <a:t> </a:t>
            </a:r>
            <a:r>
              <a:rPr lang="en-US" altLang="zh-TW" sz="3600" dirty="0">
                <a:latin typeface="High Tower Text" panose="02040502050506030303" pitchFamily="18" charset="0"/>
              </a:rPr>
              <a:t>cat </a:t>
            </a:r>
            <a:r>
              <a:rPr lang="en-US" altLang="zh-TW" sz="3600" dirty="0" err="1">
                <a:latin typeface="High Tower Text" panose="02040502050506030303" pitchFamily="18" charset="0"/>
              </a:rPr>
              <a:t>compfileA</a:t>
            </a:r>
            <a:endParaRPr lang="en-US" altLang="zh-TW" sz="3600" dirty="0">
              <a:latin typeface="High Tower Text" panose="02040502050506030303" pitchFamily="18" charset="0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latin typeface="High Tower Text" panose="02040502050506030303" pitchFamily="18" charset="0"/>
              </a:rPr>
              <a:t>Hello world!</a:t>
            </a: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2400" dirty="0">
                <a:latin typeface="Lucida Grande"/>
              </a:rPr>
              <a:t>	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304800" y="1562100"/>
            <a:ext cx="1676400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indent="0">
              <a:buNone/>
            </a:pPr>
            <a:endParaRPr lang="en-US" altLang="zh-TW" sz="2800" dirty="0">
              <a:solidFill>
                <a:srgbClr val="0033CC"/>
              </a:solidFill>
              <a:latin typeface="Lucida Grande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latin typeface="Lucida Grande"/>
              </a:rPr>
              <a:t>%</a:t>
            </a:r>
            <a:r>
              <a:rPr lang="en-US" altLang="zh-TW" sz="2800" dirty="0">
                <a:latin typeface="Lucida Grande"/>
              </a:rPr>
              <a:t> </a:t>
            </a:r>
            <a:endParaRPr lang="en-US" altLang="zh-TW" sz="3600" dirty="0">
              <a:latin typeface="High Tower Text" panose="02040502050506030303" pitchFamily="18" charset="0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zh-TW" sz="3600" dirty="0">
              <a:solidFill>
                <a:srgbClr val="0033CC"/>
              </a:solidFill>
              <a:latin typeface="High Tower Text" panose="02040502050506030303" pitchFamily="18" charset="0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latin typeface="Lucida Grande"/>
              </a:rPr>
              <a:t>%</a:t>
            </a:r>
            <a:endParaRPr lang="en-US" altLang="zh-TW" sz="3600" dirty="0">
              <a:latin typeface="High Tower Text" panose="02040502050506030303" pitchFamily="18" charset="0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zh-TW" altLang="en-US" sz="3600" dirty="0">
              <a:latin typeface="High Tower Text" panose="02040502050506030303" pitchFamily="18" charset="0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latin typeface="Lucida Grande"/>
              </a:rPr>
              <a:t>% </a:t>
            </a:r>
            <a:endParaRPr lang="en-US" altLang="zh-TW" sz="3600" dirty="0">
              <a:latin typeface="High Tower Text" panose="02040502050506030303" pitchFamily="18" charset="0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latin typeface="Lucida Grande"/>
              </a:rPr>
              <a:t>% </a:t>
            </a:r>
            <a:endParaRPr lang="en-US" altLang="zh-TW" sz="3600" dirty="0">
              <a:latin typeface="High Tower Text" panose="02040502050506030303" pitchFamily="18" charset="0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zh-TW" sz="3600" dirty="0">
              <a:latin typeface="High Tower Text" panose="02040502050506030303" pitchFamily="18" charset="0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latin typeface="Lucida Grande"/>
              </a:rPr>
              <a:t>% </a:t>
            </a:r>
            <a:endParaRPr lang="en-US" altLang="zh-TW" sz="3600" dirty="0">
              <a:latin typeface="High Tower Text" panose="02040502050506030303" pitchFamily="18" charset="0"/>
            </a:endParaRPr>
          </a:p>
          <a:p>
            <a:pPr indent="114300">
              <a:lnSpc>
                <a:spcPct val="90000"/>
              </a:lnSpc>
              <a:spcBef>
                <a:spcPct val="0"/>
              </a:spcBef>
              <a:buFontTx/>
              <a:buNone/>
            </a:pPr>
            <a:endParaRPr lang="en-US" altLang="zh-TW" sz="3600" dirty="0">
              <a:latin typeface="High Tower Text" panose="02040502050506030303" pitchFamily="18" charset="0"/>
            </a:endParaRPr>
          </a:p>
          <a:p>
            <a:pPr indent="114300">
              <a:lnSpc>
                <a:spcPct val="85000"/>
              </a:lnSpc>
              <a:spcBef>
                <a:spcPct val="0"/>
              </a:spcBef>
              <a:buFontTx/>
              <a:buNone/>
            </a:pPr>
            <a:r>
              <a:rPr lang="en-US" altLang="zh-TW" sz="3600" dirty="0">
                <a:latin typeface="Lucida Grande"/>
              </a:rPr>
              <a:t>%</a:t>
            </a:r>
            <a:endParaRPr lang="en-US" altLang="zh-TW" sz="3600" dirty="0">
              <a:latin typeface="High Tower Text" panose="02040502050506030303" pitchFamily="18" charset="0"/>
            </a:endParaRPr>
          </a:p>
        </p:txBody>
      </p:sp>
      <p:sp>
        <p:nvSpPr>
          <p:cNvPr id="1105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 </a:t>
            </a:r>
            <a:r>
              <a:rPr lang="en-US" altLang="zh-TW" sz="4800" b="1" dirty="0" err="1">
                <a:solidFill>
                  <a:srgbClr val="10068E"/>
                </a:solidFill>
              </a:rPr>
              <a:t>gzip</a:t>
            </a:r>
            <a:r>
              <a:rPr lang="en-US" altLang="zh-TW" sz="4800" b="1" dirty="0">
                <a:solidFill>
                  <a:srgbClr val="10068E"/>
                </a:solidFill>
              </a:rPr>
              <a:t>/</a:t>
            </a:r>
            <a:r>
              <a:rPr lang="en-US" altLang="zh-TW" sz="4800" b="1" dirty="0" err="1">
                <a:solidFill>
                  <a:srgbClr val="10068E"/>
                </a:solidFill>
              </a:rPr>
              <a:t>gunzip</a:t>
            </a:r>
            <a:endParaRPr lang="en-US" altLang="zh-TW" sz="4800" b="1" dirty="0">
              <a:solidFill>
                <a:srgbClr val="10068E"/>
              </a:solidFill>
            </a:endParaRPr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199"/>
            <a:ext cx="8534400" cy="723901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</a:rPr>
              <a:t>Used to compress / </a:t>
            </a:r>
            <a:r>
              <a:rPr lang="en-US" altLang="zh-TW" dirty="0" err="1">
                <a:solidFill>
                  <a:srgbClr val="FF0000"/>
                </a:solidFill>
              </a:rPr>
              <a:t>uncompress</a:t>
            </a:r>
            <a:r>
              <a:rPr lang="en-US" altLang="zh-TW" dirty="0">
                <a:solidFill>
                  <a:srgbClr val="FF0000"/>
                </a:solidFill>
              </a:rPr>
              <a:t> a file.</a:t>
            </a:r>
          </a:p>
          <a:p>
            <a:pPr marL="0" indent="0" eaLnBrk="1" hangingPunct="1">
              <a:buFontTx/>
              <a:buNone/>
            </a:pPr>
            <a:endParaRPr lang="en-US" altLang="zh-TW" sz="2400" dirty="0">
              <a:solidFill>
                <a:srgbClr val="000000"/>
              </a:solidFill>
              <a:latin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19332420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05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105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105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05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105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1105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105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11059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93198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33363"/>
            <a:ext cx="8229600" cy="60801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263369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man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Display manual pages for a command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gzip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tar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d2u/u2d </a:t>
                      </a: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5696568"/>
      </p:ext>
    </p:extLst>
  </p:cSld>
  <p:clrMapOvr>
    <a:masterClrMapping/>
  </p:clrMapOvr>
  <p:transition/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93198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33363"/>
            <a:ext cx="8229600" cy="60801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705443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man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Display manual pages for a command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E43C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gzip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E43C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E43C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E43C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tar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d2u/u2d </a:t>
                      </a: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/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tar</a:t>
            </a:r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144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 dirty="0">
                <a:solidFill>
                  <a:srgbClr val="FF0000"/>
                </a:solidFill>
                <a:latin typeface="High Tower Text" panose="02040502050506030303" pitchFamily="18" charset="0"/>
              </a:rPr>
              <a:t>tar</a:t>
            </a:r>
            <a:r>
              <a:rPr lang="en-US" altLang="zh-TW" sz="2800" dirty="0">
                <a:solidFill>
                  <a:srgbClr val="FF0000"/>
                </a:solidFill>
                <a:latin typeface="Lucida Grande"/>
              </a:rPr>
              <a:t> </a:t>
            </a:r>
            <a:r>
              <a:rPr lang="en-US" altLang="zh-TW" sz="2800" dirty="0">
                <a:solidFill>
                  <a:srgbClr val="FF0000"/>
                </a:solidFill>
              </a:rPr>
              <a:t>packs or unpacks a directory or list of files into one file, with a .tar extension on its name.</a:t>
            </a:r>
          </a:p>
          <a:p>
            <a:pPr marL="0" indent="0" eaLnBrk="1" hangingPunct="1">
              <a:buFontTx/>
              <a:buNone/>
            </a:pPr>
            <a:r>
              <a:rPr lang="en-US" altLang="zh-TW" sz="2800" dirty="0"/>
              <a:t>A file with a .tar extension can be called a</a:t>
            </a:r>
            <a:r>
              <a:rPr lang="en-US" altLang="zh-TW" sz="2800" dirty="0">
                <a:latin typeface="Lucida Grande"/>
              </a:rPr>
              <a:t> </a:t>
            </a:r>
            <a:r>
              <a:rPr lang="en-US" altLang="zh-TW" sz="2800" b="1" u="sng" dirty="0" err="1">
                <a:solidFill>
                  <a:schemeClr val="accent2"/>
                </a:solidFill>
              </a:rPr>
              <a:t>tarfile</a:t>
            </a:r>
            <a:r>
              <a:rPr lang="en-US" altLang="zh-TW" sz="2800" dirty="0">
                <a:latin typeface="Lucida Grande"/>
              </a:rPr>
              <a:t> </a:t>
            </a:r>
            <a:r>
              <a:rPr lang="en-US" altLang="zh-TW" sz="2800" dirty="0"/>
              <a:t>(and will be so-called in this class).</a:t>
            </a:r>
          </a:p>
          <a:p>
            <a:pPr marL="0" indent="0" eaLnBrk="1" hangingPunct="1">
              <a:buFontTx/>
              <a:buNone/>
            </a:pPr>
            <a:endParaRPr lang="en-US" altLang="zh-TW" sz="1800" dirty="0">
              <a:solidFill>
                <a:srgbClr val="000000"/>
              </a:solidFill>
              <a:latin typeface="Lucida Grande"/>
            </a:endParaRPr>
          </a:p>
          <a:p>
            <a:pPr marL="0" indent="0" eaLnBrk="1" hangingPunct="1">
              <a:buFontTx/>
              <a:buNone/>
            </a:pPr>
            <a:endParaRPr lang="en-US" altLang="zh-TW" sz="2000" dirty="0">
              <a:solidFill>
                <a:srgbClr val="000000"/>
              </a:solidFill>
              <a:latin typeface="Lucida Grande"/>
            </a:endParaRPr>
          </a:p>
        </p:txBody>
      </p:sp>
      <p:sp>
        <p:nvSpPr>
          <p:cNvPr id="110596" name="Rectangle 3"/>
          <p:cNvSpPr txBox="1">
            <a:spLocks noChangeArrowheads="1"/>
          </p:cNvSpPr>
          <p:nvPr/>
        </p:nvSpPr>
        <p:spPr bwMode="auto">
          <a:xfrm>
            <a:off x="304800" y="3200400"/>
            <a:ext cx="84582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r>
              <a:rPr lang="en-US" altLang="zh-TW" sz="2800" dirty="0">
                <a:solidFill>
                  <a:srgbClr val="0033CC"/>
                </a:solidFill>
                <a:latin typeface="Lucida Grande"/>
              </a:rPr>
              <a:t>To pack: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800" dirty="0">
                <a:solidFill>
                  <a:srgbClr val="CC3300"/>
                </a:solidFill>
                <a:latin typeface="High Tower Text" panose="02040502050506030303" pitchFamily="18" charset="0"/>
              </a:rPr>
              <a:t>	tar </a:t>
            </a:r>
            <a:r>
              <a:rPr lang="en-US" altLang="zh-TW" sz="2800" dirty="0">
                <a:solidFill>
                  <a:srgbClr val="CC3300"/>
                </a:solidFill>
                <a:latin typeface="Times New Roman" panose="02020603050405020304" pitchFamily="18" charset="0"/>
              </a:rPr>
              <a:t>-</a:t>
            </a:r>
            <a:r>
              <a:rPr lang="en-US" altLang="zh-TW" sz="2800" dirty="0" err="1">
                <a:solidFill>
                  <a:srgbClr val="CC3300"/>
                </a:solidFill>
                <a:latin typeface="High Tower Text" panose="02040502050506030303" pitchFamily="18" charset="0"/>
              </a:rPr>
              <a:t>cvf</a:t>
            </a:r>
            <a:r>
              <a:rPr lang="en-US" altLang="zh-TW" sz="2800" dirty="0">
                <a:solidFill>
                  <a:srgbClr val="CC3300"/>
                </a:solidFill>
                <a:latin typeface="High Tower Text" panose="02040502050506030303" pitchFamily="18" charset="0"/>
              </a:rPr>
              <a:t>  filename.tar  </a:t>
            </a:r>
            <a:r>
              <a:rPr lang="en-US" altLang="zh-TW" sz="2800" dirty="0" err="1">
                <a:solidFill>
                  <a:srgbClr val="CC3300"/>
                </a:solidFill>
                <a:latin typeface="High Tower Text" panose="02040502050506030303" pitchFamily="18" charset="0"/>
              </a:rPr>
              <a:t>directoryname</a:t>
            </a:r>
            <a:endParaRPr lang="en-US" altLang="zh-TW" sz="2800" dirty="0">
              <a:solidFill>
                <a:srgbClr val="CC3300"/>
              </a:solidFill>
              <a:latin typeface="High Tower Text" panose="02040502050506030303" pitchFamily="18" charset="0"/>
            </a:endParaRPr>
          </a:p>
          <a:p>
            <a:pPr>
              <a:buFontTx/>
              <a:buNone/>
            </a:pPr>
            <a:endParaRPr lang="en-US" altLang="zh-TW" sz="900" dirty="0">
              <a:latin typeface="Lucida Grande"/>
            </a:endParaRPr>
          </a:p>
          <a:p>
            <a:pPr>
              <a:spcBef>
                <a:spcPts val="1200"/>
              </a:spcBef>
            </a:pPr>
            <a:r>
              <a:rPr lang="en-US" altLang="zh-TW" sz="2800" dirty="0">
                <a:solidFill>
                  <a:srgbClr val="0033CC"/>
                </a:solidFill>
                <a:latin typeface="Lucida Grande"/>
              </a:rPr>
              <a:t>To unpack: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800" dirty="0">
                <a:latin typeface="Lucida Grande"/>
              </a:rPr>
              <a:t>	</a:t>
            </a:r>
            <a:r>
              <a:rPr lang="en-US" altLang="zh-TW" sz="2800" dirty="0">
                <a:solidFill>
                  <a:srgbClr val="CC3300"/>
                </a:solidFill>
                <a:latin typeface="High Tower Text" panose="02040502050506030303" pitchFamily="18" charset="0"/>
              </a:rPr>
              <a:t>tar </a:t>
            </a:r>
            <a:r>
              <a:rPr lang="en-US" altLang="zh-TW" sz="2800" dirty="0">
                <a:solidFill>
                  <a:srgbClr val="CC3300"/>
                </a:solidFill>
                <a:latin typeface="Times New Roman" panose="02020603050405020304" pitchFamily="18" charset="0"/>
              </a:rPr>
              <a:t>-</a:t>
            </a:r>
            <a:r>
              <a:rPr lang="en-US" altLang="zh-TW" sz="2800" dirty="0" err="1">
                <a:solidFill>
                  <a:srgbClr val="CC3300"/>
                </a:solidFill>
                <a:latin typeface="High Tower Text" panose="02040502050506030303" pitchFamily="18" charset="0"/>
              </a:rPr>
              <a:t>xvf</a:t>
            </a:r>
            <a:r>
              <a:rPr lang="en-US" altLang="zh-TW" sz="2800" dirty="0">
                <a:solidFill>
                  <a:srgbClr val="CC3300"/>
                </a:solidFill>
                <a:latin typeface="High Tower Text" panose="02040502050506030303" pitchFamily="18" charset="0"/>
              </a:rPr>
              <a:t> filename.tar</a:t>
            </a:r>
          </a:p>
        </p:txBody>
      </p:sp>
    </p:spTree>
  </p:cSld>
  <p:clrMapOvr>
    <a:masterClrMapping/>
  </p:clrMapOvr>
  <p:transition/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57912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% tar -xvf demo.tar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demofiles/abcdfeghijklmno.txt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demofiles/demo2/ABCD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demofiles/demo2/ABD.txt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demofiles/demo2/ACE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demofiles/demo2/Afile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demofiles/demo2/AFILE2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demofiles/demo2/AFILE3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demofiles/demo2/APROG.c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demofiles/demo2/APROG.x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demofiles/demo2/Aqrst.txt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demofiles/demo2/AZZZ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demofiles/demo2/countFiles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demofiles/demo2/count_A_files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demofiles/demo2/square.c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demofiles/demo2/square.x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demofiles/demo2/tempfile2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>
                <a:solidFill>
                  <a:schemeClr val="bg1"/>
                </a:solidFill>
                <a:latin typeface="Times New Roman" panose="02020603050405020304" pitchFamily="18" charset="0"/>
              </a:rPr>
              <a:t>…</a:t>
            </a:r>
          </a:p>
        </p:txBody>
      </p:sp>
      <p:sp>
        <p:nvSpPr>
          <p:cNvPr id="182278" name="AutoShape 6"/>
          <p:cNvSpPr>
            <a:spLocks noChangeArrowheads="1"/>
          </p:cNvSpPr>
          <p:nvPr/>
        </p:nvSpPr>
        <p:spPr bwMode="auto">
          <a:xfrm>
            <a:off x="2590800" y="4724400"/>
            <a:ext cx="4495800" cy="1752600"/>
          </a:xfrm>
          <a:prstGeom prst="wedgeRoundRectCallout">
            <a:avLst>
              <a:gd name="adj1" fmla="val -84602"/>
              <a:gd name="adj2" fmla="val -18134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TW" sz="2400"/>
              <a:t>It creates this new directory, demofiles, because that was the directory that I tarred up on my computer at home.</a:t>
            </a:r>
          </a:p>
        </p:txBody>
      </p:sp>
      <p:sp>
        <p:nvSpPr>
          <p:cNvPr id="111620" name="Rectangle 2"/>
          <p:cNvSpPr>
            <a:spLocks noChangeArrowheads="1"/>
          </p:cNvSpPr>
          <p:nvPr/>
        </p:nvSpPr>
        <p:spPr bwMode="auto">
          <a:xfrm>
            <a:off x="228600" y="-76200"/>
            <a:ext cx="86868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TW" sz="4400" dirty="0">
                <a:solidFill>
                  <a:srgbClr val="10068E"/>
                </a:solidFill>
              </a:rPr>
              <a:t>An Example Using </a:t>
            </a:r>
            <a:r>
              <a:rPr lang="en-US" altLang="zh-TW" sz="7200" dirty="0">
                <a:solidFill>
                  <a:srgbClr val="10068E"/>
                </a:solidFill>
                <a:latin typeface="High Tower Text" panose="02040502050506030303" pitchFamily="18" charset="0"/>
              </a:rPr>
              <a:t>tar</a:t>
            </a:r>
            <a:endParaRPr lang="en-US" altLang="zh-TW" sz="4800" dirty="0">
              <a:solidFill>
                <a:srgbClr val="10068E"/>
              </a:solidFill>
              <a:latin typeface="High Tower Text" panose="02040502050506030303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8" grpId="0" animBg="1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93198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33363"/>
            <a:ext cx="8229600" cy="60801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166765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man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Display manual pages for a command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E43C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gzip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E43C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E43C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E43C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tar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d2u/u2d </a:t>
                      </a: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8132249"/>
      </p:ext>
    </p:extLst>
  </p:cSld>
  <p:clrMapOvr>
    <a:masterClrMapping/>
  </p:clrMapOvr>
  <p:transition/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93198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33363"/>
            <a:ext cx="8229600" cy="60801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7848925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man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Display manual pages for a command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E43C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gzip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E43C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E43C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E43C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tar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d2u/u2d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2476500" y="5067300"/>
            <a:ext cx="3970338" cy="1403350"/>
          </a:xfrm>
          <a:prstGeom prst="wedgeRoundRectCallout">
            <a:avLst>
              <a:gd name="adj1" fmla="val -79218"/>
              <a:gd name="adj2" fmla="val -10505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TW" sz="2400">
                <a:solidFill>
                  <a:srgbClr val="000000"/>
                </a:solidFill>
              </a:rPr>
              <a:t>To understand this one, let’s get some background on file formats…</a:t>
            </a:r>
          </a:p>
        </p:txBody>
      </p:sp>
    </p:spTree>
    <p:extLst>
      <p:ext uri="{BB962C8B-B14F-4D97-AF65-F5344CB8AC3E}">
        <p14:creationId xmlns:p14="http://schemas.microsoft.com/office/powerpoint/2010/main" val="27057012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7526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Windows text files are formatted differently than UNIX text files 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4294967295"/>
          </p:nvPr>
        </p:nvSpPr>
        <p:spPr>
          <a:xfrm>
            <a:off x="0" y="1828800"/>
            <a:ext cx="9144000" cy="5029200"/>
          </a:xfrm>
        </p:spPr>
        <p:txBody>
          <a:bodyPr/>
          <a:lstStyle/>
          <a:p>
            <a:pPr indent="-282575" eaLnBrk="1" hangingPunct="1">
              <a:spcAft>
                <a:spcPts val="2400"/>
              </a:spcAft>
              <a:defRPr/>
            </a:pPr>
            <a:r>
              <a:rPr lang="en-US" altLang="zh-TW" sz="2800" dirty="0"/>
              <a:t>UNIX puts a ‘</a:t>
            </a:r>
            <a:r>
              <a:rPr lang="en-US" altLang="zh-TW" sz="2800" b="1" dirty="0"/>
              <a:t>\n</a:t>
            </a:r>
            <a:r>
              <a:rPr lang="en-US" altLang="zh-TW" sz="2800" dirty="0"/>
              <a:t>’ character at the end of each line</a:t>
            </a:r>
          </a:p>
          <a:p>
            <a:pPr indent="-282575" eaLnBrk="1" hangingPunct="1">
              <a:spcAft>
                <a:spcPts val="2400"/>
              </a:spcAft>
              <a:defRPr/>
            </a:pPr>
            <a:r>
              <a:rPr lang="en-US" altLang="zh-TW" sz="2800" dirty="0"/>
              <a:t>Windows puts ‘</a:t>
            </a:r>
            <a:r>
              <a:rPr lang="en-US" altLang="zh-TW" sz="2800" b="1" dirty="0"/>
              <a:t>\r</a:t>
            </a:r>
            <a:r>
              <a:rPr lang="en-US" altLang="zh-TW" sz="2800" dirty="0"/>
              <a:t>’ </a:t>
            </a:r>
            <a:r>
              <a:rPr lang="en-US" altLang="zh-TW" sz="2800" i="1" dirty="0"/>
              <a:t>and then </a:t>
            </a:r>
            <a:r>
              <a:rPr lang="en-US" altLang="zh-TW" sz="2800" dirty="0"/>
              <a:t>‘</a:t>
            </a:r>
            <a:r>
              <a:rPr lang="en-US" altLang="zh-TW" sz="2800" b="1" dirty="0"/>
              <a:t>\n</a:t>
            </a:r>
            <a:r>
              <a:rPr lang="en-US" altLang="zh-TW" sz="2800" dirty="0"/>
              <a:t>’ at the end of each line</a:t>
            </a:r>
          </a:p>
          <a:p>
            <a:pPr marL="344488" indent="0" eaLnBrk="1" hangingPunct="1">
              <a:spcAft>
                <a:spcPts val="2400"/>
              </a:spcAft>
              <a:buFontTx/>
              <a:buNone/>
              <a:defRPr/>
            </a:pPr>
            <a:r>
              <a:rPr lang="en-US" altLang="zh-TW" sz="2800" dirty="0"/>
              <a:t>(The UNIX format makes more sense, because you don’t need two characters to do the job of one.)</a:t>
            </a:r>
          </a:p>
          <a:p>
            <a:pPr indent="-282575" eaLnBrk="1" hangingPunct="1">
              <a:defRPr/>
            </a:pPr>
            <a:r>
              <a:rPr lang="en-US" altLang="zh-TW" sz="2800" dirty="0"/>
              <a:t>This problem arises if you:</a:t>
            </a:r>
          </a:p>
          <a:p>
            <a:pPr lvl="1" eaLnBrk="1" hangingPunct="1">
              <a:defRPr/>
            </a:pPr>
            <a:r>
              <a:rPr lang="en-US" altLang="zh-TW" sz="2400" dirty="0"/>
              <a:t>Download a text file that is in Windows format</a:t>
            </a:r>
          </a:p>
          <a:p>
            <a:pPr lvl="1" eaLnBrk="1" hangingPunct="1">
              <a:defRPr/>
            </a:pPr>
            <a:r>
              <a:rPr lang="en-US" altLang="zh-TW" sz="2400" dirty="0"/>
              <a:t>Or if you create the file in Windows, then save it into Cygwin</a:t>
            </a:r>
          </a:p>
          <a:p>
            <a:pPr eaLnBrk="1" hangingPunct="1">
              <a:defRPr/>
            </a:pP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1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2490652-E4DB-4395-981A-8503831DDB14}" type="slidenum">
              <a:rPr lang="zh-TW" altLang="en-US" sz="1400" smtClean="0">
                <a:solidFill>
                  <a:srgbClr val="000000"/>
                </a:solidFill>
              </a:rPr>
              <a:pPr>
                <a:spcBef>
                  <a:spcPct val="0"/>
                </a:spcBef>
                <a:buFontTx/>
                <a:buNone/>
              </a:pPr>
              <a:t>149</a:t>
            </a:fld>
            <a:endParaRPr lang="en-US" altLang="zh-TW" sz="1400">
              <a:solidFill>
                <a:srgbClr val="000000"/>
              </a:solidFill>
            </a:endParaRPr>
          </a:p>
        </p:txBody>
      </p:sp>
      <p:pic>
        <p:nvPicPr>
          <p:cNvPr id="116739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676275"/>
            <a:ext cx="9058275" cy="618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3962400" y="1143000"/>
            <a:ext cx="3581400" cy="990600"/>
          </a:xfrm>
          <a:prstGeom prst="wedgeRoundRectCallout">
            <a:avLst>
              <a:gd name="adj1" fmla="val -125750"/>
              <a:gd name="adj2" fmla="val 116292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>
                <a:solidFill>
                  <a:srgbClr val="000000"/>
                </a:solidFill>
              </a:rPr>
              <a:t>‘\n’ is also called the </a:t>
            </a:r>
            <a:r>
              <a:rPr lang="en-US" altLang="zh-TW" sz="2400">
                <a:solidFill>
                  <a:srgbClr val="FF0000"/>
                </a:solidFill>
              </a:rPr>
              <a:t>line feed</a:t>
            </a:r>
            <a:r>
              <a:rPr lang="en-US" altLang="zh-TW" sz="2400">
                <a:solidFill>
                  <a:srgbClr val="000000"/>
                </a:solidFill>
              </a:rPr>
              <a:t> character (LF).</a:t>
            </a:r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3810000" y="3505200"/>
            <a:ext cx="3733800" cy="990600"/>
          </a:xfrm>
          <a:prstGeom prst="wedgeRoundRectCallout">
            <a:avLst>
              <a:gd name="adj1" fmla="val -118041"/>
              <a:gd name="adj2" fmla="val -67076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>
                <a:solidFill>
                  <a:srgbClr val="000000"/>
                </a:solidFill>
              </a:rPr>
              <a:t>‘\r’ is called the </a:t>
            </a:r>
            <a:r>
              <a:rPr lang="en-US" altLang="zh-TW" sz="2400">
                <a:solidFill>
                  <a:srgbClr val="FF0000"/>
                </a:solidFill>
              </a:rPr>
              <a:t>carriage return</a:t>
            </a:r>
            <a:r>
              <a:rPr lang="en-US" altLang="zh-TW" sz="2400">
                <a:solidFill>
                  <a:srgbClr val="000000"/>
                </a:solidFill>
              </a:rPr>
              <a:t> character (CR).</a:t>
            </a:r>
          </a:p>
        </p:txBody>
      </p:sp>
      <p:sp>
        <p:nvSpPr>
          <p:cNvPr id="6" name="Rounded Rectangular Callout 5"/>
          <p:cNvSpPr>
            <a:spLocks noChangeArrowheads="1"/>
          </p:cNvSpPr>
          <p:nvPr/>
        </p:nvSpPr>
        <p:spPr bwMode="auto">
          <a:xfrm>
            <a:off x="117475" y="5241925"/>
            <a:ext cx="5105400" cy="1616075"/>
          </a:xfrm>
          <a:prstGeom prst="wedgeRoundRectCallout">
            <a:avLst>
              <a:gd name="adj1" fmla="val 67161"/>
              <a:gd name="adj2" fmla="val -13122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Typewriters once had </a:t>
            </a:r>
            <a:r>
              <a:rPr lang="en-US" altLang="zh-TW" sz="2400" i="1" dirty="0"/>
              <a:t>carriages</a:t>
            </a:r>
            <a:r>
              <a:rPr lang="en-US" altLang="zh-TW" sz="2400" dirty="0">
                <a:solidFill>
                  <a:srgbClr val="000000"/>
                </a:solidFill>
              </a:rPr>
              <a:t>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The meaning of a </a:t>
            </a:r>
            <a:r>
              <a:rPr lang="en-US" altLang="zh-TW" sz="2400" dirty="0">
                <a:solidFill>
                  <a:srgbClr val="10068E"/>
                </a:solidFill>
              </a:rPr>
              <a:t>carriage return </a:t>
            </a:r>
            <a:r>
              <a:rPr lang="en-US" altLang="zh-TW" sz="2400" dirty="0">
                <a:solidFill>
                  <a:srgbClr val="000000"/>
                </a:solidFill>
              </a:rPr>
              <a:t>is: “</a:t>
            </a:r>
            <a:r>
              <a:rPr lang="en-US" altLang="zh-TW" sz="2400" b="1" dirty="0">
                <a:solidFill>
                  <a:srgbClr val="000000"/>
                </a:solidFill>
              </a:rPr>
              <a:t>go to the beginning of the line, but don’t go down a line.</a:t>
            </a:r>
            <a:r>
              <a:rPr lang="en-US" altLang="zh-TW" sz="2400" dirty="0">
                <a:solidFill>
                  <a:srgbClr val="000000"/>
                </a:solidFill>
              </a:rPr>
              <a:t>”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0" y="0"/>
            <a:ext cx="9144000" cy="676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r>
              <a:rPr lang="en-US" altLang="zh-TW" kern="0" dirty="0">
                <a:solidFill>
                  <a:srgbClr val="10068E"/>
                </a:solidFill>
              </a:rPr>
              <a:t>ASCII codes for \n and \r</a:t>
            </a:r>
          </a:p>
        </p:txBody>
      </p:sp>
      <p:pic>
        <p:nvPicPr>
          <p:cNvPr id="1026" name="Picture 2" descr="Image result for typewriter carriage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600" y="4724399"/>
            <a:ext cx="3810000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/>
          <p:cNvCxnSpPr/>
          <p:nvPr/>
        </p:nvCxnSpPr>
        <p:spPr bwMode="auto">
          <a:xfrm flipV="1">
            <a:off x="4648200" y="5105400"/>
            <a:ext cx="1028700" cy="685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333399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6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43000"/>
            <a:ext cx="8686800" cy="57150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0000"/>
                </a:solidFill>
              </a:rPr>
              <a:t>cat 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&lt;</a:t>
            </a:r>
            <a:r>
              <a:rPr lang="en-US" altLang="zh-TW" sz="2800" dirty="0">
                <a:solidFill>
                  <a:srgbClr val="FF0000"/>
                </a:solidFill>
              </a:rPr>
              <a:t>filename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10068E"/>
                </a:solidFill>
                <a:latin typeface="Arial Narrow" panose="020B0606020202030204" pitchFamily="34" charset="0"/>
              </a:rPr>
              <a:t>      </a:t>
            </a:r>
            <a:r>
              <a:rPr lang="en-US" altLang="zh-TW" sz="2800" dirty="0">
                <a:solidFill>
                  <a:srgbClr val="10068E"/>
                </a:solidFill>
              </a:rPr>
              <a:t> </a:t>
            </a:r>
            <a:r>
              <a:rPr lang="en-US" altLang="zh-TW" sz="14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- Display a file on screen </a:t>
            </a:r>
            <a:br>
              <a:rPr lang="en-US" altLang="zh-TW" sz="2800" dirty="0">
                <a:solidFill>
                  <a:srgbClr val="10068E"/>
                </a:solidFill>
              </a:rPr>
            </a:br>
            <a:r>
              <a:rPr lang="en-US" altLang="zh-TW" sz="2800" dirty="0">
                <a:solidFill>
                  <a:srgbClr val="FF0000"/>
                </a:solidFill>
              </a:rPr>
              <a:t>cat </a:t>
            </a:r>
            <a:r>
              <a:rPr lang="en-US" altLang="zh-TW" sz="2800" b="1" dirty="0">
                <a:solidFill>
                  <a:srgbClr val="FF0000"/>
                </a:solidFill>
                <a:latin typeface="Andale Mono" pitchFamily="49" charset="0"/>
              </a:rPr>
              <a:t>-</a:t>
            </a:r>
            <a:r>
              <a:rPr lang="en-US" altLang="zh-TW" sz="2800" dirty="0">
                <a:solidFill>
                  <a:srgbClr val="FF0000"/>
                </a:solidFill>
              </a:rPr>
              <a:t>n 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&lt;</a:t>
            </a:r>
            <a:r>
              <a:rPr lang="en-US" altLang="zh-TW" sz="2800" dirty="0">
                <a:solidFill>
                  <a:srgbClr val="FF0000"/>
                </a:solidFill>
              </a:rPr>
              <a:t>filename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10068E"/>
                </a:solidFill>
              </a:rPr>
              <a:t> </a:t>
            </a:r>
            <a:r>
              <a:rPr lang="en-US" altLang="zh-TW" sz="10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-</a:t>
            </a:r>
            <a:r>
              <a:rPr lang="en-US" altLang="zh-TW" sz="24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Display with line numbers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altLang="zh-TW" sz="1400" dirty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Commands for Viewing Files</a:t>
            </a:r>
            <a:endParaRPr lang="en-US" altLang="zh-TW" kern="0" dirty="0">
              <a:solidFill>
                <a:srgbClr val="1006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974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914400" y="838200"/>
            <a:ext cx="5829300" cy="36957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914400" y="838200"/>
            <a:ext cx="5829300" cy="36957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cd </a:t>
            </a:r>
            <a:r>
              <a:rPr lang="en-US" spc="-300" dirty="0">
                <a:solidFill>
                  <a:schemeClr val="bg1">
                    <a:lumMod val="85000"/>
                  </a:schemeClr>
                </a:solidFill>
                <a:latin typeface="Bookman Old Style" panose="02050604050505020204" pitchFamily="18" charset="0"/>
                <a:ea typeface="LiSu" panose="02010509060101010101" pitchFamily="49" charset="-122"/>
              </a:rPr>
              <a:t>~</a:t>
            </a:r>
            <a:r>
              <a:rPr lang="en-US" spc="-100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/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UNIX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Bernard MT Condensed" panose="02050806060905020404" pitchFamily="18" charset="0"/>
                <a:ea typeface="LiSu" panose="02010509060101010101" pitchFamily="49" charset="-122"/>
                <a:cs typeface="Times New Roman" panose="02020603050405020304" pitchFamily="18" charset="0"/>
              </a:rPr>
              <a:t>_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L</a:t>
            </a:r>
            <a:r>
              <a:rPr lang="en-US" spc="-200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</a:t>
            </a:r>
            <a:r>
              <a:rPr lang="en-US" spc="-300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/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subdir3</a:t>
            </a:r>
            <a:endParaRPr lang="en-US" dirty="0">
              <a:solidFill>
                <a:schemeClr val="bg1">
                  <a:lumMod val="85000"/>
                </a:schemeClr>
              </a:solidFill>
              <a:latin typeface="Bookman Old Style" panose="02050604050505020204" pitchFamily="18" charset="0"/>
              <a:ea typeface="LiSu" panose="02010509060101010101" pitchFamily="49" charset="-122"/>
            </a:endParaRP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cat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filewithLFs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1234567890</a:t>
            </a:r>
          </a:p>
          <a:p>
            <a:pPr>
              <a:lnSpc>
                <a:spcPct val="70000"/>
              </a:lnSpc>
            </a:pP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abcdefgh</a:t>
            </a:r>
            <a:endParaRPr lang="en-US" dirty="0">
              <a:solidFill>
                <a:schemeClr val="bg1">
                  <a:lumMod val="85000"/>
                </a:schemeClr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ABCDEF</a:t>
            </a: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xyz</a:t>
            </a: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cat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filewithCRLFs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1234567890</a:t>
            </a:r>
          </a:p>
          <a:p>
            <a:pPr>
              <a:lnSpc>
                <a:spcPct val="70000"/>
              </a:lnSpc>
            </a:pP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abcdefgh</a:t>
            </a:r>
            <a:endParaRPr lang="en-US" dirty="0">
              <a:solidFill>
                <a:schemeClr val="bg1">
                  <a:lumMod val="85000"/>
                </a:schemeClr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ABCDEF</a:t>
            </a: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xyz</a:t>
            </a: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cat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filewithCRs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zDEFgh90</a:t>
            </a: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l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s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l</a:t>
            </a: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total 3</a:t>
            </a: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rw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r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--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r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--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Me None </a:t>
            </a:r>
            <a:r>
              <a:rPr lang="en-US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35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Feb 13 20:25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filewithCRLFs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rw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r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--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r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--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Me None 31 Feb 13 20:27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filewithCRs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rw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r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--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r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ndale Mono"/>
                <a:ea typeface="LiSu" panose="02010509060101010101" pitchFamily="49" charset="-122"/>
              </a:rPr>
              <a:t>--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Me None 31 Feb 13 20:25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filewithLFs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%</a:t>
            </a:r>
          </a:p>
          <a:p>
            <a:pPr>
              <a:lnSpc>
                <a:spcPct val="70000"/>
              </a:lnSpc>
            </a:pPr>
            <a:endParaRPr lang="en-US" dirty="0">
              <a:solidFill>
                <a:schemeClr val="bg1">
                  <a:lumMod val="85000"/>
                </a:schemeClr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</p:txBody>
      </p:sp>
      <p:sp>
        <p:nvSpPr>
          <p:cNvPr id="41" name="Rounded Rectangular Callout 40"/>
          <p:cNvSpPr>
            <a:spLocks noChangeArrowheads="1"/>
          </p:cNvSpPr>
          <p:nvPr/>
        </p:nvSpPr>
        <p:spPr bwMode="auto">
          <a:xfrm>
            <a:off x="3924300" y="876300"/>
            <a:ext cx="4876800" cy="952500"/>
          </a:xfrm>
          <a:prstGeom prst="wedgeRoundRectCallout">
            <a:avLst>
              <a:gd name="adj1" fmla="val -69824"/>
              <a:gd name="adj2" fmla="val -21325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Each line of this file ends with \n.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(In other words, it is UNIX format.)</a:t>
            </a:r>
          </a:p>
        </p:txBody>
      </p:sp>
      <p:sp>
        <p:nvSpPr>
          <p:cNvPr id="54" name="Rectangle 53"/>
          <p:cNvSpPr/>
          <p:nvPr/>
        </p:nvSpPr>
        <p:spPr bwMode="auto">
          <a:xfrm>
            <a:off x="914400" y="864000"/>
            <a:ext cx="228600" cy="25146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>
              <a:lnSpc>
                <a:spcPct val="70000"/>
              </a:lnSpc>
            </a:pPr>
            <a:endParaRPr lang="en-US" dirty="0">
              <a:solidFill>
                <a:schemeClr val="bg1">
                  <a:lumMod val="85000"/>
                </a:schemeClr>
              </a:solidFill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>
              <a:lnSpc>
                <a:spcPct val="70000"/>
              </a:lnSpc>
            </a:pPr>
            <a:endParaRPr lang="en-US" dirty="0">
              <a:solidFill>
                <a:schemeClr val="bg1">
                  <a:lumMod val="85000"/>
                </a:schemeClr>
              </a:solidFill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>
              <a:lnSpc>
                <a:spcPct val="70000"/>
              </a:lnSpc>
            </a:pPr>
            <a:endParaRPr lang="en-US" dirty="0">
              <a:solidFill>
                <a:schemeClr val="bg1">
                  <a:lumMod val="85000"/>
                </a:schemeClr>
              </a:solidFill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>
              <a:lnSpc>
                <a:spcPct val="70000"/>
              </a:lnSpc>
            </a:pPr>
            <a:endParaRPr lang="en-US" dirty="0">
              <a:solidFill>
                <a:schemeClr val="bg1">
                  <a:lumMod val="85000"/>
                </a:schemeClr>
              </a:solidFill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>
              <a:lnSpc>
                <a:spcPct val="70000"/>
              </a:lnSpc>
            </a:pPr>
            <a:endParaRPr lang="en-US" dirty="0">
              <a:solidFill>
                <a:schemeClr val="bg1">
                  <a:lumMod val="85000"/>
                </a:schemeClr>
              </a:solidFill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>
              <a:lnSpc>
                <a:spcPct val="70000"/>
              </a:lnSpc>
            </a:pPr>
            <a:endParaRPr lang="en-US" dirty="0">
              <a:solidFill>
                <a:schemeClr val="bg1">
                  <a:lumMod val="85000"/>
                </a:schemeClr>
              </a:solidFill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>
              <a:lnSpc>
                <a:spcPct val="70000"/>
              </a:lnSpc>
            </a:pPr>
            <a:endParaRPr lang="en-US" dirty="0">
              <a:solidFill>
                <a:schemeClr val="bg1">
                  <a:lumMod val="85000"/>
                </a:schemeClr>
              </a:solidFill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>
              <a:lnSpc>
                <a:spcPct val="70000"/>
              </a:lnSpc>
            </a:pPr>
            <a:endParaRPr lang="en-US" dirty="0">
              <a:solidFill>
                <a:schemeClr val="bg1">
                  <a:lumMod val="85000"/>
                </a:schemeClr>
              </a:solidFill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>
              <a:lnSpc>
                <a:spcPct val="7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>
              <a:lnSpc>
                <a:spcPct val="70000"/>
              </a:lnSpc>
            </a:pPr>
            <a:endParaRPr lang="en-US" dirty="0">
              <a:solidFill>
                <a:schemeClr val="bg1">
                  <a:lumMod val="85000"/>
                </a:schemeClr>
              </a:solidFill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>
            <a:off x="3410712" y="838200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2953512" y="1048512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3172968" y="2008632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944368" y="2968625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1161236" y="838200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1161236" y="1039368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1161236" y="2000250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1161236" y="2959608"/>
            <a:ext cx="0" cy="19202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1161236" y="3151632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ounded Rectangular Callout 56"/>
          <p:cNvSpPr>
            <a:spLocks noChangeArrowheads="1"/>
          </p:cNvSpPr>
          <p:nvPr/>
        </p:nvSpPr>
        <p:spPr bwMode="auto">
          <a:xfrm>
            <a:off x="3886200" y="1828800"/>
            <a:ext cx="4876800" cy="952500"/>
          </a:xfrm>
          <a:prstGeom prst="wedgeRoundRectCallout">
            <a:avLst>
              <a:gd name="adj1" fmla="val -64933"/>
              <a:gd name="adj2" fmla="val -22021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Each line of this file ends with \r\n.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(In other words, it is DOS format.)</a:t>
            </a:r>
          </a:p>
        </p:txBody>
      </p:sp>
      <p:sp>
        <p:nvSpPr>
          <p:cNvPr id="58" name="Rounded Rectangular Callout 57"/>
          <p:cNvSpPr>
            <a:spLocks noChangeArrowheads="1"/>
          </p:cNvSpPr>
          <p:nvPr/>
        </p:nvSpPr>
        <p:spPr bwMode="auto">
          <a:xfrm>
            <a:off x="3886200" y="2781300"/>
            <a:ext cx="4876800" cy="952500"/>
          </a:xfrm>
          <a:prstGeom prst="wedgeRoundRectCallout">
            <a:avLst>
              <a:gd name="adj1" fmla="val -69960"/>
              <a:gd name="adj2" fmla="val -1993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Each line of this file ends with \r.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(In other words, it is MAC format.)</a:t>
            </a:r>
          </a:p>
        </p:txBody>
      </p:sp>
      <p:sp>
        <p:nvSpPr>
          <p:cNvPr id="3" name="Oval Callout 2"/>
          <p:cNvSpPr/>
          <p:nvPr/>
        </p:nvSpPr>
        <p:spPr bwMode="auto">
          <a:xfrm>
            <a:off x="1943100" y="1600200"/>
            <a:ext cx="2247900" cy="1219200"/>
          </a:xfrm>
          <a:prstGeom prst="wedgeEllipseCallout">
            <a:avLst>
              <a:gd name="adj1" fmla="val -47452"/>
              <a:gd name="adj2" fmla="val -56977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Unix format, so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 of course UNIX can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display it correctly.</a:t>
            </a:r>
          </a:p>
        </p:txBody>
      </p:sp>
      <p:sp>
        <p:nvSpPr>
          <p:cNvPr id="60" name="Oval Callout 59"/>
          <p:cNvSpPr/>
          <p:nvPr/>
        </p:nvSpPr>
        <p:spPr bwMode="auto">
          <a:xfrm>
            <a:off x="1943100" y="2476500"/>
            <a:ext cx="2857500" cy="1524000"/>
          </a:xfrm>
          <a:prstGeom prst="wedgeEllipseCallout">
            <a:avLst>
              <a:gd name="adj1" fmla="val -47452"/>
              <a:gd name="adj2" fmla="val -56977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72000" rIns="9144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Looks</a:t>
            </a:r>
            <a:r>
              <a:rPr kumimoji="1" 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 </a:t>
            </a: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OK.</a:t>
            </a:r>
            <a:r>
              <a:rPr kumimoji="1" lang="en-US" sz="14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 </a:t>
            </a: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Why? </a:t>
            </a: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Because</a:t>
            </a:r>
            <a:r>
              <a:rPr lang="en-US" sz="1400" dirty="0">
                <a:solidFill>
                  <a:schemeClr val="bg1"/>
                </a:solidFill>
                <a:latin typeface="Arial" charset="0"/>
                <a:ea typeface="新細明體" charset="-120"/>
              </a:rPr>
              <a:t> </a:t>
            </a: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\r</a:t>
            </a:r>
            <a:r>
              <a:rPr lang="en-US" sz="1600" dirty="0">
                <a:solidFill>
                  <a:schemeClr val="bg1"/>
                </a:solidFill>
                <a:latin typeface="Arial" charset="0"/>
                <a:ea typeface="新細明體" charset="-120"/>
              </a:rPr>
              <a:t> </a:t>
            </a: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goes</a:t>
            </a:r>
            <a:r>
              <a:rPr lang="en-US" sz="1600" dirty="0">
                <a:solidFill>
                  <a:schemeClr val="bg1"/>
                </a:solidFill>
                <a:latin typeface="Arial" charset="0"/>
                <a:ea typeface="新細明體" charset="-120"/>
              </a:rPr>
              <a:t> </a:t>
            </a: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left,</a:t>
            </a:r>
            <a:r>
              <a:rPr lang="en-US" sz="1400" dirty="0">
                <a:solidFill>
                  <a:schemeClr val="bg1"/>
                </a:solidFill>
                <a:latin typeface="Arial" charset="0"/>
                <a:ea typeface="新細明體" charset="-120"/>
              </a:rPr>
              <a:t> </a:t>
            </a: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then</a:t>
            </a: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\n goes down AND left, but</a:t>
            </a:r>
          </a:p>
          <a:p>
            <a:pPr marL="0" marR="0" indent="0" algn="ctr" defTabSz="914400" rtl="0" eaLnBrk="1" fontAlgn="base" latinLnBrk="0" hangingPunct="1">
              <a:lnSpc>
                <a:spcPct val="82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going left twice ends up</a:t>
            </a: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looking the same as</a:t>
            </a:r>
            <a:b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</a:br>
            <a:r>
              <a:rPr lang="en-US" sz="1400" dirty="0">
                <a:solidFill>
                  <a:schemeClr val="bg1"/>
                </a:solidFill>
                <a:latin typeface="Arial" charset="0"/>
                <a:ea typeface="新細明體" charset="-120"/>
              </a:rPr>
              <a:t> </a:t>
            </a: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doing</a:t>
            </a:r>
            <a:r>
              <a:rPr lang="en-US" sz="1400" dirty="0">
                <a:solidFill>
                  <a:schemeClr val="bg1"/>
                </a:solidFill>
                <a:latin typeface="Arial" charset="0"/>
                <a:ea typeface="新細明體" charset="-120"/>
              </a:rPr>
              <a:t> </a:t>
            </a: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it</a:t>
            </a:r>
            <a:r>
              <a:rPr lang="en-US" sz="1400" dirty="0">
                <a:solidFill>
                  <a:schemeClr val="bg1"/>
                </a:solidFill>
                <a:latin typeface="Arial" charset="0"/>
                <a:ea typeface="新細明體" charset="-120"/>
              </a:rPr>
              <a:t> </a:t>
            </a: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once.</a:t>
            </a: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61" name="Oval Callout 60"/>
          <p:cNvSpPr/>
          <p:nvPr/>
        </p:nvSpPr>
        <p:spPr bwMode="auto">
          <a:xfrm>
            <a:off x="2095500" y="3390900"/>
            <a:ext cx="1371600" cy="800100"/>
          </a:xfrm>
          <a:prstGeom prst="wedgeEllipseCallout">
            <a:avLst>
              <a:gd name="adj1" fmla="val -47452"/>
              <a:gd name="adj2" fmla="val -56977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What is</a:t>
            </a: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this mess?</a:t>
            </a: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62" name="Oval Callout 61"/>
          <p:cNvSpPr/>
          <p:nvPr/>
        </p:nvSpPr>
        <p:spPr bwMode="auto">
          <a:xfrm>
            <a:off x="1028700" y="3771900"/>
            <a:ext cx="1371600" cy="800100"/>
          </a:xfrm>
          <a:prstGeom prst="wedgeEllipseCallout">
            <a:avLst>
              <a:gd name="adj1" fmla="val -38150"/>
              <a:gd name="adj2" fmla="val -118106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0" rIns="9144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Why is </a:t>
            </a:r>
            <a:b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</a:b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my cursor</a:t>
            </a:r>
            <a:b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</a:b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here?</a:t>
            </a: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cxnSp>
        <p:nvCxnSpPr>
          <p:cNvPr id="64" name="Straight Connector 63"/>
          <p:cNvCxnSpPr/>
          <p:nvPr/>
        </p:nvCxnSpPr>
        <p:spPr>
          <a:xfrm>
            <a:off x="1676400" y="3352800"/>
            <a:ext cx="0" cy="18288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1162066" y="4308754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1160301" y="3345170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Callout 72"/>
          <p:cNvSpPr/>
          <p:nvPr/>
        </p:nvSpPr>
        <p:spPr bwMode="auto">
          <a:xfrm>
            <a:off x="1104900" y="3581400"/>
            <a:ext cx="1104900" cy="800100"/>
          </a:xfrm>
          <a:prstGeom prst="wedgeEllipseCallout">
            <a:avLst>
              <a:gd name="adj1" fmla="val -36924"/>
              <a:gd name="adj2" fmla="val -87630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0" rIns="9144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I'll hit</a:t>
            </a: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"enter"</a:t>
            </a:r>
          </a:p>
          <a:p>
            <a:pPr marL="0" marR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now…</a:t>
            </a: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74" name="Oval Callout 73"/>
          <p:cNvSpPr/>
          <p:nvPr/>
        </p:nvSpPr>
        <p:spPr bwMode="auto">
          <a:xfrm>
            <a:off x="3314700" y="3962400"/>
            <a:ext cx="2705100" cy="1790700"/>
          </a:xfrm>
          <a:prstGeom prst="wedgeEllipseCallout">
            <a:avLst>
              <a:gd name="adj1" fmla="val -47452"/>
              <a:gd name="adj2" fmla="val -56977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9144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See that</a:t>
            </a:r>
            <a:r>
              <a:rPr kumimoji="1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 this file is</a:t>
            </a:r>
            <a:br>
              <a:rPr kumimoji="1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</a:br>
            <a:r>
              <a:rPr kumimoji="1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4 characters bigger, as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each of its 4 lines ends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charset="0"/>
                <a:ea typeface="新細明體" charset="-120"/>
              </a:rPr>
              <a:t>w</a:t>
            </a:r>
            <a:r>
              <a:rPr kumimoji="1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ith 2 characters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(instea</a:t>
            </a:r>
            <a:r>
              <a:rPr kumimoji="1" lang="en-US" sz="1800" b="0" i="0" u="none" strike="noStrike" cap="none" spc="-100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d </a:t>
            </a:r>
            <a:r>
              <a:rPr kumimoji="1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of jus</a:t>
            </a:r>
            <a:r>
              <a:rPr kumimoji="1" lang="en-US" sz="1800" b="0" i="0" u="none" strike="noStrike" cap="none" spc="-100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t 1).</a:t>
            </a:r>
          </a:p>
        </p:txBody>
      </p:sp>
      <p:sp>
        <p:nvSpPr>
          <p:cNvPr id="78" name="Rectangle 77"/>
          <p:cNvSpPr>
            <a:spLocks noChangeArrowheads="1"/>
          </p:cNvSpPr>
          <p:nvPr/>
        </p:nvSpPr>
        <p:spPr bwMode="auto">
          <a:xfrm>
            <a:off x="533400" y="5060950"/>
            <a:ext cx="8001000" cy="179705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3600" dirty="0">
                <a:solidFill>
                  <a:srgbClr val="000000"/>
                </a:solidFill>
              </a:rPr>
              <a:t>Let us see what these three files look like when viewed with </a:t>
            </a:r>
            <a:r>
              <a:rPr lang="en-US" altLang="zh-TW" sz="3600" b="1" dirty="0" err="1">
                <a:solidFill>
                  <a:srgbClr val="000000"/>
                </a:solidFill>
              </a:rPr>
              <a:t>nano</a:t>
            </a:r>
            <a:r>
              <a:rPr lang="en-US" altLang="zh-TW" sz="3600" dirty="0">
                <a:solidFill>
                  <a:srgbClr val="000000"/>
                </a:solidFill>
              </a:rPr>
              <a:t> and with </a:t>
            </a:r>
            <a:r>
              <a:rPr lang="en-US" altLang="zh-TW" sz="3600" b="1" dirty="0" err="1">
                <a:solidFill>
                  <a:srgbClr val="000000"/>
                </a:solidFill>
              </a:rPr>
              <a:t>emacs</a:t>
            </a:r>
            <a:r>
              <a:rPr lang="en-US" altLang="zh-TW" sz="3600" dirty="0">
                <a:solidFill>
                  <a:srgbClr val="00000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20851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01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01"/>
                            </p:stCondLst>
                            <p:childTnLst>
                              <p:par>
                                <p:cTn id="2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301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301"/>
                            </p:stCondLst>
                            <p:childTnLst>
                              <p:par>
                                <p:cTn id="4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500"/>
                            </p:stCondLst>
                            <p:childTnLst>
                              <p:par>
                                <p:cTn id="7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501"/>
                            </p:stCondLst>
                            <p:childTnLst>
                              <p:par>
                                <p:cTn id="10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1"/>
                            </p:stCondLst>
                            <p:childTnLst>
                              <p:par>
                                <p:cTn id="10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9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5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4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8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1" dur="500"/>
                                        <p:tgtEl>
                                          <p:spTgt spid="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500"/>
                            </p:stCondLst>
                            <p:childTnLst>
                              <p:par>
                                <p:cTn id="136" presetID="35" presetClass="emph" presetSubtype="0" repeatCount="indefinite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301"/>
                            </p:stCondLst>
                            <p:childTnLst>
                              <p:par>
                                <p:cTn id="1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301"/>
                            </p:stCondLst>
                            <p:childTnLst>
                              <p:par>
                                <p:cTn id="16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9" dur="500"/>
                                        <p:tgtEl>
                                          <p:spTgt spid="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000"/>
                            </p:stCondLst>
                            <p:childTnLst>
                              <p:par>
                                <p:cTn id="1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1000"/>
                            </p:stCondLst>
                            <p:childTnLst>
                              <p:par>
                                <p:cTn id="18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5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5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0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1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3" dur="500"/>
                                        <p:tgtEl>
                                          <p:spTgt spid="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1000"/>
                            </p:stCondLst>
                            <p:childTnLst>
                              <p:par>
                                <p:cTn id="2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1000"/>
                            </p:stCondLst>
                            <p:childTnLst>
                              <p:par>
                                <p:cTn id="23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3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301"/>
                            </p:stCondLst>
                            <p:childTnLst>
                              <p:par>
                                <p:cTn id="2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301"/>
                            </p:stCondLst>
                            <p:childTnLst>
                              <p:par>
                                <p:cTn id="250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5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8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1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4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14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7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0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1500"/>
                            </p:stCondLst>
                            <p:childTnLst>
                              <p:par>
                                <p:cTn id="27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1500"/>
                            </p:stCondLst>
                            <p:childTnLst>
                              <p:par>
                                <p:cTn id="27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7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8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9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57" grpId="0" animBg="1"/>
      <p:bldP spid="57" grpId="1" animBg="1"/>
      <p:bldP spid="58" grpId="0" animBg="1"/>
      <p:bldP spid="58" grpId="1" animBg="1"/>
      <p:bldP spid="3" grpId="0" animBg="1"/>
      <p:bldP spid="3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73" grpId="0" animBg="1"/>
      <p:bldP spid="73" grpId="1" animBg="1"/>
      <p:bldP spid="74" grpId="0" animBg="1"/>
      <p:bldP spid="74" grpId="1" animBg="1"/>
      <p:bldP spid="78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30"/>
          <a:stretch>
            <a:fillRect/>
          </a:stretch>
        </p:blipFill>
        <p:spPr bwMode="auto">
          <a:xfrm>
            <a:off x="0" y="0"/>
            <a:ext cx="9144000" cy="665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4" name="Rectangle 93"/>
          <p:cNvSpPr/>
          <p:nvPr/>
        </p:nvSpPr>
        <p:spPr bwMode="auto">
          <a:xfrm>
            <a:off x="533400" y="5276800"/>
            <a:ext cx="1181100" cy="1143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…\UNIX_L1\subdir3</a:t>
            </a:r>
          </a:p>
        </p:txBody>
      </p:sp>
      <p:sp>
        <p:nvSpPr>
          <p:cNvPr id="88" name="Rectangle 87"/>
          <p:cNvSpPr/>
          <p:nvPr/>
        </p:nvSpPr>
        <p:spPr bwMode="auto">
          <a:xfrm>
            <a:off x="2625105" y="3552506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~/UNIX_L1/subdir3</a:t>
            </a:r>
          </a:p>
        </p:txBody>
      </p:sp>
      <p:sp>
        <p:nvSpPr>
          <p:cNvPr id="87" name="Rectangle 86"/>
          <p:cNvSpPr/>
          <p:nvPr/>
        </p:nvSpPr>
        <p:spPr bwMode="auto">
          <a:xfrm>
            <a:off x="198088" y="4621641"/>
            <a:ext cx="381000" cy="128016"/>
          </a:xfrm>
          <a:prstGeom prst="rect">
            <a:avLst/>
          </a:prstGeom>
          <a:solidFill>
            <a:srgbClr val="7B99E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rgbClr val="D8E3F7"/>
                </a:solidFill>
                <a:effectLst/>
                <a:latin typeface="Arial" charset="0"/>
                <a:ea typeface="新細明體" charset="-120"/>
              </a:rPr>
              <a:t>subdir3</a:t>
            </a:r>
          </a:p>
        </p:txBody>
      </p:sp>
      <p:sp>
        <p:nvSpPr>
          <p:cNvPr id="89" name="Rectangle 88"/>
          <p:cNvSpPr/>
          <p:nvPr/>
        </p:nvSpPr>
        <p:spPr bwMode="auto">
          <a:xfrm>
            <a:off x="6823852" y="3802923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~/UNIX_L1/subdir3</a:t>
            </a:r>
          </a:p>
        </p:txBody>
      </p:sp>
      <p:sp>
        <p:nvSpPr>
          <p:cNvPr id="90" name="Rectangle 89"/>
          <p:cNvSpPr/>
          <p:nvPr/>
        </p:nvSpPr>
        <p:spPr bwMode="auto">
          <a:xfrm>
            <a:off x="4567099" y="3560095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~/UNIX_L1/subdir3</a:t>
            </a:r>
          </a:p>
        </p:txBody>
      </p:sp>
      <p:sp>
        <p:nvSpPr>
          <p:cNvPr id="91" name="Rectangle 90"/>
          <p:cNvSpPr/>
          <p:nvPr/>
        </p:nvSpPr>
        <p:spPr bwMode="auto">
          <a:xfrm>
            <a:off x="2625738" y="64008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~/UNIX_L1/subdir3</a:t>
            </a:r>
          </a:p>
        </p:txBody>
      </p:sp>
      <p:sp>
        <p:nvSpPr>
          <p:cNvPr id="92" name="Rectangle 91"/>
          <p:cNvSpPr/>
          <p:nvPr/>
        </p:nvSpPr>
        <p:spPr bwMode="auto">
          <a:xfrm>
            <a:off x="2625738" y="2235885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~/UNIX_L1/subdir3</a:t>
            </a:r>
          </a:p>
        </p:txBody>
      </p:sp>
      <p:sp>
        <p:nvSpPr>
          <p:cNvPr id="93" name="Rectangle 92"/>
          <p:cNvSpPr/>
          <p:nvPr/>
        </p:nvSpPr>
        <p:spPr bwMode="auto">
          <a:xfrm>
            <a:off x="2625738" y="1143000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~/UNIX_L1/subdir3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0" y="0"/>
            <a:ext cx="2362200" cy="2628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44" name="Rectangle 43"/>
          <p:cNvSpPr>
            <a:spLocks noChangeArrowheads="1"/>
          </p:cNvSpPr>
          <p:nvPr/>
        </p:nvSpPr>
        <p:spPr bwMode="auto">
          <a:xfrm>
            <a:off x="2362200" y="4572000"/>
            <a:ext cx="6858000" cy="2286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TW" sz="1800">
              <a:solidFill>
                <a:srgbClr val="000000"/>
              </a:solidFill>
            </a:endParaRPr>
          </a:p>
        </p:txBody>
      </p:sp>
      <p:grpSp>
        <p:nvGrpSpPr>
          <p:cNvPr id="11" name="Group 10"/>
          <p:cNvGrpSpPr>
            <a:grpSpLocks/>
          </p:cNvGrpSpPr>
          <p:nvPr/>
        </p:nvGrpSpPr>
        <p:grpSpPr bwMode="auto">
          <a:xfrm>
            <a:off x="0" y="-49213"/>
            <a:ext cx="9144000" cy="6754813"/>
            <a:chOff x="0" y="-33339"/>
            <a:chExt cx="9144000" cy="6754813"/>
          </a:xfrm>
        </p:grpSpPr>
        <p:sp>
          <p:nvSpPr>
            <p:cNvPr id="117800" name="Rectangle 3"/>
            <p:cNvSpPr>
              <a:spLocks noChangeArrowheads="1"/>
            </p:cNvSpPr>
            <p:nvPr/>
          </p:nvSpPr>
          <p:spPr bwMode="auto">
            <a:xfrm>
              <a:off x="0" y="2743199"/>
              <a:ext cx="9144000" cy="39782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zh-TW" sz="1800">
                <a:solidFill>
                  <a:srgbClr val="000000"/>
                </a:solidFill>
              </a:endParaRPr>
            </a:p>
          </p:txBody>
        </p:sp>
        <p:sp>
          <p:nvSpPr>
            <p:cNvPr id="117801" name="Rectangle 4"/>
            <p:cNvSpPr>
              <a:spLocks noChangeArrowheads="1"/>
            </p:cNvSpPr>
            <p:nvPr/>
          </p:nvSpPr>
          <p:spPr bwMode="auto">
            <a:xfrm>
              <a:off x="2362200" y="-33339"/>
              <a:ext cx="6705600" cy="39782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zh-TW" sz="1800">
                <a:solidFill>
                  <a:srgbClr val="000000"/>
                </a:solidFill>
              </a:endParaRPr>
            </a:p>
          </p:txBody>
        </p:sp>
      </p:grp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0" y="4572000"/>
            <a:ext cx="2438400" cy="21494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TW" sz="1800">
              <a:solidFill>
                <a:srgbClr val="000000"/>
              </a:solidFill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0" y="3505200"/>
            <a:ext cx="9144000" cy="1066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TW" sz="1800">
              <a:solidFill>
                <a:srgbClr val="000000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33400" y="5060950"/>
            <a:ext cx="8001000" cy="179705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3600" dirty="0">
                <a:solidFill>
                  <a:srgbClr val="000000"/>
                </a:solidFill>
              </a:rPr>
              <a:t>Let us see what these three files look like when viewed with </a:t>
            </a:r>
            <a:r>
              <a:rPr lang="en-US" altLang="zh-TW" sz="3600" b="1" dirty="0" err="1">
                <a:solidFill>
                  <a:srgbClr val="000000"/>
                </a:solidFill>
              </a:rPr>
              <a:t>nano</a:t>
            </a:r>
            <a:r>
              <a:rPr lang="en-US" altLang="zh-TW" sz="3600" dirty="0">
                <a:solidFill>
                  <a:srgbClr val="000000"/>
                </a:solidFill>
              </a:rPr>
              <a:t> and with </a:t>
            </a:r>
            <a:r>
              <a:rPr lang="en-US" altLang="zh-TW" sz="3600" b="1" dirty="0" err="1">
                <a:solidFill>
                  <a:srgbClr val="000000"/>
                </a:solidFill>
              </a:rPr>
              <a:t>emacs</a:t>
            </a:r>
            <a:r>
              <a:rPr lang="en-US" altLang="zh-TW" sz="3600" dirty="0">
                <a:solidFill>
                  <a:srgbClr val="000000"/>
                </a:solidFill>
              </a:rPr>
              <a:t>…</a:t>
            </a:r>
          </a:p>
        </p:txBody>
      </p:sp>
      <p:grpSp>
        <p:nvGrpSpPr>
          <p:cNvPr id="14" name="Group 13"/>
          <p:cNvGrpSpPr>
            <a:grpSpLocks/>
          </p:cNvGrpSpPr>
          <p:nvPr/>
        </p:nvGrpSpPr>
        <p:grpSpPr bwMode="auto">
          <a:xfrm>
            <a:off x="4191000" y="4102100"/>
            <a:ext cx="4343400" cy="2374900"/>
            <a:chOff x="4191000" y="4102101"/>
            <a:chExt cx="4343400" cy="2374898"/>
          </a:xfrm>
        </p:grpSpPr>
        <p:sp>
          <p:nvSpPr>
            <p:cNvPr id="117797" name="Rounded Rectangular Callout 15"/>
            <p:cNvSpPr>
              <a:spLocks noChangeArrowheads="1"/>
            </p:cNvSpPr>
            <p:nvPr/>
          </p:nvSpPr>
          <p:spPr bwMode="auto">
            <a:xfrm>
              <a:off x="4191000" y="4102101"/>
              <a:ext cx="4343400" cy="2362199"/>
            </a:xfrm>
            <a:prstGeom prst="wedgeRoundRectCallout">
              <a:avLst>
                <a:gd name="adj1" fmla="val -71940"/>
                <a:gd name="adj2" fmla="val -194801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800" dirty="0">
                  <a:solidFill>
                    <a:srgbClr val="000000"/>
                  </a:solidFill>
                </a:rPr>
                <a:t>The 3 </a:t>
              </a:r>
              <a:r>
                <a:rPr lang="en-US" altLang="zh-TW" sz="2800" dirty="0" err="1">
                  <a:solidFill>
                    <a:srgbClr val="000000"/>
                  </a:solidFill>
                </a:rPr>
                <a:t>nano</a:t>
              </a:r>
              <a:r>
                <a:rPr lang="en-US" altLang="zh-TW" sz="2800" dirty="0">
                  <a:solidFill>
                    <a:srgbClr val="000000"/>
                  </a:solidFill>
                </a:rPr>
                <a:t> displays all look identical. Each has 4 lines. So, indeed, that third file was not as small as it had seemed.</a:t>
              </a:r>
            </a:p>
          </p:txBody>
        </p:sp>
        <p:sp>
          <p:nvSpPr>
            <p:cNvPr id="117798" name="Rounded Rectangular Callout 16"/>
            <p:cNvSpPr>
              <a:spLocks noChangeArrowheads="1"/>
            </p:cNvSpPr>
            <p:nvPr/>
          </p:nvSpPr>
          <p:spPr bwMode="auto">
            <a:xfrm>
              <a:off x="4191000" y="4114800"/>
              <a:ext cx="4343400" cy="2362199"/>
            </a:xfrm>
            <a:prstGeom prst="wedgeRoundRectCallout">
              <a:avLst>
                <a:gd name="adj1" fmla="val -77532"/>
                <a:gd name="adj2" fmla="val -146417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800" dirty="0">
                  <a:solidFill>
                    <a:srgbClr val="000000"/>
                  </a:solidFill>
                </a:rPr>
                <a:t>The 3 </a:t>
              </a:r>
              <a:r>
                <a:rPr lang="en-US" altLang="zh-TW" sz="2800" dirty="0" err="1">
                  <a:solidFill>
                    <a:srgbClr val="000000"/>
                  </a:solidFill>
                </a:rPr>
                <a:t>nano</a:t>
              </a:r>
              <a:r>
                <a:rPr lang="en-US" altLang="zh-TW" sz="2800" dirty="0">
                  <a:solidFill>
                    <a:srgbClr val="000000"/>
                  </a:solidFill>
                </a:rPr>
                <a:t> displays all look identical. Each has 4 lines. So, indeed, that third file was not as small as it had seemed.</a:t>
              </a:r>
            </a:p>
          </p:txBody>
        </p:sp>
        <p:sp>
          <p:nvSpPr>
            <p:cNvPr id="117799" name="Rounded Rectangular Callout 17"/>
            <p:cNvSpPr>
              <a:spLocks noChangeArrowheads="1"/>
            </p:cNvSpPr>
            <p:nvPr/>
          </p:nvSpPr>
          <p:spPr bwMode="auto">
            <a:xfrm>
              <a:off x="4191000" y="4114800"/>
              <a:ext cx="4343400" cy="2362199"/>
            </a:xfrm>
            <a:prstGeom prst="wedgeRoundRectCallout">
              <a:avLst>
                <a:gd name="adj1" fmla="val -77532"/>
                <a:gd name="adj2" fmla="val -103472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800" dirty="0">
                  <a:solidFill>
                    <a:srgbClr val="000000"/>
                  </a:solidFill>
                </a:rPr>
                <a:t>The 3 </a:t>
              </a:r>
              <a:r>
                <a:rPr lang="en-US" altLang="zh-TW" sz="2800" dirty="0" err="1">
                  <a:solidFill>
                    <a:srgbClr val="000000"/>
                  </a:solidFill>
                </a:rPr>
                <a:t>nano</a:t>
              </a:r>
              <a:r>
                <a:rPr lang="en-US" altLang="zh-TW" sz="2800" dirty="0">
                  <a:solidFill>
                    <a:srgbClr val="000000"/>
                  </a:solidFill>
                </a:rPr>
                <a:t> displays all look identical. Each has 4 lines. So, indeed, that 3</a:t>
              </a:r>
              <a:r>
                <a:rPr lang="en-US" altLang="zh-TW" sz="2800" baseline="30000" dirty="0">
                  <a:solidFill>
                    <a:srgbClr val="000000"/>
                  </a:solidFill>
                </a:rPr>
                <a:t>rd</a:t>
              </a:r>
              <a:r>
                <a:rPr lang="en-US" altLang="zh-TW" sz="2800" dirty="0">
                  <a:solidFill>
                    <a:srgbClr val="000000"/>
                  </a:solidFill>
                </a:rPr>
                <a:t> file was </a:t>
              </a:r>
              <a:r>
                <a:rPr lang="en-US" altLang="zh-TW" sz="2800" dirty="0">
                  <a:solidFill>
                    <a:srgbClr val="FF0000"/>
                  </a:solidFill>
                </a:rPr>
                <a:t>not as small </a:t>
              </a:r>
              <a:r>
                <a:rPr lang="en-US" altLang="zh-TW" sz="2800" dirty="0">
                  <a:solidFill>
                    <a:srgbClr val="000000"/>
                  </a:solidFill>
                </a:rPr>
                <a:t>as it had seemed.</a:t>
              </a:r>
            </a:p>
          </p:txBody>
        </p:sp>
      </p:grpSp>
      <p:sp>
        <p:nvSpPr>
          <p:cNvPr id="21" name="Rounded Rectangular Callout 20"/>
          <p:cNvSpPr>
            <a:spLocks noChangeArrowheads="1"/>
          </p:cNvSpPr>
          <p:nvPr/>
        </p:nvSpPr>
        <p:spPr bwMode="auto">
          <a:xfrm>
            <a:off x="152400" y="3581400"/>
            <a:ext cx="4267200" cy="2438400"/>
          </a:xfrm>
          <a:prstGeom prst="wedgeRoundRectCallout">
            <a:avLst>
              <a:gd name="adj1" fmla="val 76287"/>
              <a:gd name="adj2" fmla="val -137736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800" dirty="0">
                <a:solidFill>
                  <a:srgbClr val="000000"/>
                </a:solidFill>
              </a:rPr>
              <a:t>But look! Nano is displaying a message that </a:t>
            </a:r>
            <a:r>
              <a:rPr lang="en-US" altLang="zh-TW" sz="2800" b="1" dirty="0" err="1">
                <a:solidFill>
                  <a:srgbClr val="000000"/>
                </a:solidFill>
              </a:rPr>
              <a:t>filewithCRLFs</a:t>
            </a:r>
            <a:r>
              <a:rPr lang="en-US" altLang="zh-TW" sz="2800" dirty="0">
                <a:solidFill>
                  <a:srgbClr val="000000"/>
                </a:solidFill>
              </a:rPr>
              <a:t> was converted from </a:t>
            </a:r>
            <a:r>
              <a:rPr lang="en-US" altLang="zh-TW" sz="2800" dirty="0">
                <a:solidFill>
                  <a:srgbClr val="FF0000"/>
                </a:solidFill>
              </a:rPr>
              <a:t>DOS (</a:t>
            </a:r>
            <a:r>
              <a:rPr lang="en-US" altLang="zh-TW" sz="2800" i="1" dirty="0">
                <a:solidFill>
                  <a:srgbClr val="FF0000"/>
                </a:solidFill>
              </a:rPr>
              <a:t>i.e., </a:t>
            </a:r>
            <a:r>
              <a:rPr lang="en-US" altLang="zh-TW" sz="2800" dirty="0">
                <a:solidFill>
                  <a:srgbClr val="FF0000"/>
                </a:solidFill>
              </a:rPr>
              <a:t>Windows) format</a:t>
            </a:r>
            <a:r>
              <a:rPr lang="en-US" altLang="zh-TW" sz="2800" dirty="0">
                <a:solidFill>
                  <a:srgbClr val="000000"/>
                </a:solidFill>
              </a:rPr>
              <a:t>.</a:t>
            </a:r>
          </a:p>
        </p:txBody>
      </p:sp>
      <p:cxnSp>
        <p:nvCxnSpPr>
          <p:cNvPr id="22" name="Straight Arrow Connector 21"/>
          <p:cNvCxnSpPr>
            <a:cxnSpLocks noChangeShapeType="1"/>
          </p:cNvCxnSpPr>
          <p:nvPr/>
        </p:nvCxnSpPr>
        <p:spPr bwMode="auto">
          <a:xfrm flipV="1">
            <a:off x="3505200" y="2133600"/>
            <a:ext cx="2667000" cy="33528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Rounded Rectangular Callout 22"/>
          <p:cNvSpPr>
            <a:spLocks noChangeArrowheads="1"/>
          </p:cNvSpPr>
          <p:nvPr/>
        </p:nvSpPr>
        <p:spPr bwMode="auto">
          <a:xfrm>
            <a:off x="6705600" y="1752600"/>
            <a:ext cx="2438400" cy="2819400"/>
          </a:xfrm>
          <a:prstGeom prst="wedgeRoundRectCallout">
            <a:avLst>
              <a:gd name="adj1" fmla="val -88218"/>
              <a:gd name="adj2" fmla="val -2470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800" dirty="0">
                <a:solidFill>
                  <a:srgbClr val="000000"/>
                </a:solidFill>
              </a:rPr>
              <a:t>And it says </a:t>
            </a:r>
            <a:r>
              <a:rPr lang="en-US" altLang="zh-TW" sz="2800" b="1" dirty="0" err="1">
                <a:solidFill>
                  <a:srgbClr val="000000"/>
                </a:solidFill>
              </a:rPr>
              <a:t>filewithCRs</a:t>
            </a:r>
            <a:r>
              <a:rPr lang="en-US" altLang="zh-TW" sz="2800" dirty="0">
                <a:solidFill>
                  <a:srgbClr val="000000"/>
                </a:solidFill>
              </a:rPr>
              <a:t> was converted from </a:t>
            </a:r>
            <a:br>
              <a:rPr lang="en-US" altLang="zh-TW" sz="2800" dirty="0">
                <a:solidFill>
                  <a:srgbClr val="000000"/>
                </a:solidFill>
              </a:rPr>
            </a:br>
            <a:r>
              <a:rPr lang="en-US" altLang="zh-TW" sz="2800" dirty="0">
                <a:solidFill>
                  <a:srgbClr val="FF0000"/>
                </a:solidFill>
              </a:rPr>
              <a:t>MAC format</a:t>
            </a:r>
            <a:r>
              <a:rPr lang="en-US" altLang="zh-TW" sz="2800" dirty="0">
                <a:solidFill>
                  <a:srgbClr val="000000"/>
                </a:solidFill>
              </a:rPr>
              <a:t>.</a:t>
            </a:r>
          </a:p>
        </p:txBody>
      </p:sp>
      <p:cxnSp>
        <p:nvCxnSpPr>
          <p:cNvPr id="24" name="Straight Arrow Connector 23"/>
          <p:cNvCxnSpPr>
            <a:cxnSpLocks noChangeShapeType="1"/>
          </p:cNvCxnSpPr>
          <p:nvPr/>
        </p:nvCxnSpPr>
        <p:spPr bwMode="auto">
          <a:xfrm flipH="1" flipV="1">
            <a:off x="6172200" y="3200400"/>
            <a:ext cx="1600200" cy="9144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" name="Group 26"/>
          <p:cNvGrpSpPr>
            <a:grpSpLocks/>
          </p:cNvGrpSpPr>
          <p:nvPr/>
        </p:nvGrpSpPr>
        <p:grpSpPr bwMode="auto">
          <a:xfrm>
            <a:off x="228600" y="5334000"/>
            <a:ext cx="8686800" cy="1447800"/>
            <a:chOff x="228600" y="5334000"/>
            <a:chExt cx="8686800" cy="1447800"/>
          </a:xfrm>
        </p:grpSpPr>
        <p:sp>
          <p:nvSpPr>
            <p:cNvPr id="117794" name="Rounded Rectangular Callout 27"/>
            <p:cNvSpPr>
              <a:spLocks noChangeArrowheads="1"/>
            </p:cNvSpPr>
            <p:nvPr/>
          </p:nvSpPr>
          <p:spPr bwMode="auto">
            <a:xfrm>
              <a:off x="228600" y="5334000"/>
              <a:ext cx="3886200" cy="1447800"/>
            </a:xfrm>
            <a:prstGeom prst="wedgeRoundRectCallout">
              <a:avLst>
                <a:gd name="adj1" fmla="val 17125"/>
                <a:gd name="adj2" fmla="val -128269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800">
                  <a:solidFill>
                    <a:srgbClr val="000000"/>
                  </a:solidFill>
                </a:rPr>
                <a:t>Two of the emacs displays look identical, with 4 lines each. </a:t>
              </a:r>
            </a:p>
          </p:txBody>
        </p:sp>
        <p:sp>
          <p:nvSpPr>
            <p:cNvPr id="117795" name="Rounded Rectangular Callout 28"/>
            <p:cNvSpPr>
              <a:spLocks noChangeArrowheads="1"/>
            </p:cNvSpPr>
            <p:nvPr/>
          </p:nvSpPr>
          <p:spPr bwMode="auto">
            <a:xfrm>
              <a:off x="228600" y="5334000"/>
              <a:ext cx="3886200" cy="1447800"/>
            </a:xfrm>
            <a:prstGeom prst="wedgeRoundRectCallout">
              <a:avLst>
                <a:gd name="adj1" fmla="val 60875"/>
                <a:gd name="adj2" fmla="val -129259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800">
                  <a:solidFill>
                    <a:srgbClr val="000000"/>
                  </a:solidFill>
                </a:rPr>
                <a:t>Two of these emacs displays look identical, with 4 lines each. </a:t>
              </a:r>
            </a:p>
          </p:txBody>
        </p:sp>
        <p:sp>
          <p:nvSpPr>
            <p:cNvPr id="117796" name="Rounded Rectangular Callout 29"/>
            <p:cNvSpPr>
              <a:spLocks noChangeArrowheads="1"/>
            </p:cNvSpPr>
            <p:nvPr/>
          </p:nvSpPr>
          <p:spPr bwMode="auto">
            <a:xfrm>
              <a:off x="4876800" y="5334000"/>
              <a:ext cx="4038600" cy="1447800"/>
            </a:xfrm>
            <a:prstGeom prst="wedgeRoundRectCallout">
              <a:avLst>
                <a:gd name="adj1" fmla="val -3097"/>
                <a:gd name="adj2" fmla="val -127282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800">
                  <a:solidFill>
                    <a:srgbClr val="000000"/>
                  </a:solidFill>
                </a:rPr>
                <a:t>But the third is all on one line and has these colorful </a:t>
              </a:r>
              <a:r>
                <a:rPr lang="en-US" altLang="zh-TW" sz="2800">
                  <a:solidFill>
                    <a:srgbClr val="FF0000"/>
                  </a:solidFill>
                </a:rPr>
                <a:t>^M symbols</a:t>
              </a:r>
            </a:p>
          </p:txBody>
        </p:sp>
      </p:grpSp>
      <p:cxnSp>
        <p:nvCxnSpPr>
          <p:cNvPr id="31" name="Straight Arrow Connector 30"/>
          <p:cNvCxnSpPr>
            <a:cxnSpLocks noChangeShapeType="1"/>
          </p:cNvCxnSpPr>
          <p:nvPr/>
        </p:nvCxnSpPr>
        <p:spPr bwMode="auto">
          <a:xfrm flipV="1">
            <a:off x="6553200" y="4191000"/>
            <a:ext cx="914400" cy="21336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Straight Arrow Connector 31"/>
          <p:cNvCxnSpPr>
            <a:cxnSpLocks noChangeShapeType="1"/>
          </p:cNvCxnSpPr>
          <p:nvPr/>
        </p:nvCxnSpPr>
        <p:spPr bwMode="auto">
          <a:xfrm flipV="1">
            <a:off x="6705600" y="4191000"/>
            <a:ext cx="1447800" cy="21336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Arrow Connector 32"/>
          <p:cNvCxnSpPr>
            <a:cxnSpLocks noChangeShapeType="1"/>
          </p:cNvCxnSpPr>
          <p:nvPr/>
        </p:nvCxnSpPr>
        <p:spPr bwMode="auto">
          <a:xfrm flipV="1">
            <a:off x="6781800" y="4191000"/>
            <a:ext cx="1905000" cy="22860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1" name="Rounded Rectangular Callout 40"/>
          <p:cNvSpPr>
            <a:spLocks noChangeArrowheads="1"/>
          </p:cNvSpPr>
          <p:nvPr/>
        </p:nvSpPr>
        <p:spPr bwMode="auto">
          <a:xfrm>
            <a:off x="1981200" y="1676400"/>
            <a:ext cx="5486400" cy="2209800"/>
          </a:xfrm>
          <a:prstGeom prst="wedgeRoundRectCallout">
            <a:avLst>
              <a:gd name="adj1" fmla="val 31625"/>
              <a:gd name="adj2" fmla="val 16038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^M is how </a:t>
            </a:r>
            <a:r>
              <a:rPr lang="en-US" altLang="zh-TW" sz="2400" dirty="0" err="1">
                <a:solidFill>
                  <a:srgbClr val="000000"/>
                </a:solidFill>
              </a:rPr>
              <a:t>emacs</a:t>
            </a:r>
            <a:r>
              <a:rPr lang="en-US" altLang="zh-TW" sz="2400" dirty="0">
                <a:solidFill>
                  <a:srgbClr val="000000"/>
                </a:solidFill>
              </a:rPr>
              <a:t> indicates a </a:t>
            </a:r>
            <a:r>
              <a:rPr lang="en-US" altLang="zh-TW" sz="2400" dirty="0">
                <a:solidFill>
                  <a:srgbClr val="FF0000"/>
                </a:solidFill>
              </a:rPr>
              <a:t>carriage return</a:t>
            </a:r>
            <a:r>
              <a:rPr lang="en-US" altLang="zh-TW" sz="2400" dirty="0">
                <a:solidFill>
                  <a:srgbClr val="000000"/>
                </a:solidFill>
              </a:rPr>
              <a:t> character (</a:t>
            </a:r>
            <a:r>
              <a:rPr lang="en-US" altLang="zh-TW" sz="2400" dirty="0" err="1">
                <a:solidFill>
                  <a:srgbClr val="000000"/>
                </a:solidFill>
              </a:rPr>
              <a:t>emacs</a:t>
            </a:r>
            <a:r>
              <a:rPr lang="en-US" altLang="zh-TW" sz="2400" dirty="0">
                <a:solidFill>
                  <a:srgbClr val="000000"/>
                </a:solidFill>
              </a:rPr>
              <a:t> makes this display choice because there is no natural way to show the user that an unprintable character is in the file).</a:t>
            </a:r>
          </a:p>
        </p:txBody>
      </p:sp>
      <p:cxnSp>
        <p:nvCxnSpPr>
          <p:cNvPr id="47" name="Straight Arrow Connector 46"/>
          <p:cNvCxnSpPr>
            <a:cxnSpLocks noChangeShapeType="1"/>
          </p:cNvCxnSpPr>
          <p:nvPr/>
        </p:nvCxnSpPr>
        <p:spPr bwMode="auto">
          <a:xfrm flipH="1">
            <a:off x="1295400" y="3657600"/>
            <a:ext cx="3276600" cy="16764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8" name="Straight Arrow Connector 47"/>
          <p:cNvCxnSpPr>
            <a:cxnSpLocks noChangeShapeType="1"/>
          </p:cNvCxnSpPr>
          <p:nvPr/>
        </p:nvCxnSpPr>
        <p:spPr bwMode="auto">
          <a:xfrm flipH="1">
            <a:off x="914400" y="2514600"/>
            <a:ext cx="2438400" cy="21336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9" name="Rounded Rectangular Callout 48"/>
          <p:cNvSpPr>
            <a:spLocks noChangeArrowheads="1"/>
          </p:cNvSpPr>
          <p:nvPr/>
        </p:nvSpPr>
        <p:spPr bwMode="auto">
          <a:xfrm>
            <a:off x="1676400" y="1066800"/>
            <a:ext cx="5638800" cy="2362200"/>
          </a:xfrm>
          <a:prstGeom prst="wedgeRoundRectCallout">
            <a:avLst>
              <a:gd name="adj1" fmla="val 5514"/>
              <a:gd name="adj2" fmla="val 10745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Notepad only displays the DOS-format file (</a:t>
            </a:r>
            <a:r>
              <a:rPr lang="en-US" altLang="zh-TW" sz="2400" dirty="0" err="1">
                <a:solidFill>
                  <a:srgbClr val="000000"/>
                </a:solidFill>
              </a:rPr>
              <a:t>filewithCRLFs</a:t>
            </a:r>
            <a:r>
              <a:rPr lang="en-US" altLang="zh-TW" sz="2400" dirty="0">
                <a:solidFill>
                  <a:srgbClr val="000000"/>
                </a:solidFill>
              </a:rPr>
              <a:t>) correctly. It just </a:t>
            </a:r>
            <a:r>
              <a:rPr lang="en-US" altLang="zh-TW" sz="2400" dirty="0">
                <a:solidFill>
                  <a:srgbClr val="FF0000"/>
                </a:solidFill>
              </a:rPr>
              <a:t>ignores</a:t>
            </a:r>
            <a:r>
              <a:rPr lang="en-US" altLang="zh-TW" sz="2400" dirty="0">
                <a:solidFill>
                  <a:srgbClr val="000000"/>
                </a:solidFill>
              </a:rPr>
              <a:t> </a:t>
            </a:r>
            <a:r>
              <a:rPr lang="en-US" altLang="zh-TW" sz="2400" dirty="0">
                <a:solidFill>
                  <a:srgbClr val="FF0000"/>
                </a:solidFill>
              </a:rPr>
              <a:t>LF</a:t>
            </a:r>
            <a:r>
              <a:rPr lang="en-US" altLang="zh-TW" sz="2400" dirty="0">
                <a:solidFill>
                  <a:srgbClr val="000000"/>
                </a:solidFill>
              </a:rPr>
              <a:t> and </a:t>
            </a:r>
            <a:r>
              <a:rPr lang="en-US" altLang="zh-TW" sz="2400" dirty="0">
                <a:solidFill>
                  <a:srgbClr val="FF0000"/>
                </a:solidFill>
              </a:rPr>
              <a:t>CR</a:t>
            </a:r>
            <a:r>
              <a:rPr lang="en-US" altLang="zh-TW" sz="2400" dirty="0">
                <a:solidFill>
                  <a:srgbClr val="000000"/>
                </a:solidFill>
              </a:rPr>
              <a:t> when by themselves. (Some versions of Notepad might display them as little black squares).</a:t>
            </a:r>
          </a:p>
        </p:txBody>
      </p:sp>
      <p:cxnSp>
        <p:nvCxnSpPr>
          <p:cNvPr id="50" name="Straight Arrow Connector 49"/>
          <p:cNvCxnSpPr>
            <a:cxnSpLocks noChangeShapeType="1"/>
          </p:cNvCxnSpPr>
          <p:nvPr/>
        </p:nvCxnSpPr>
        <p:spPr bwMode="auto">
          <a:xfrm flipH="1">
            <a:off x="2895600" y="2286000"/>
            <a:ext cx="228600" cy="23622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" name="Straight Arrow Connector 50"/>
          <p:cNvCxnSpPr>
            <a:cxnSpLocks noChangeShapeType="1"/>
          </p:cNvCxnSpPr>
          <p:nvPr/>
        </p:nvCxnSpPr>
        <p:spPr bwMode="auto">
          <a:xfrm>
            <a:off x="4267200" y="2286000"/>
            <a:ext cx="2895600" cy="23622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2362200" y="5438775"/>
            <a:ext cx="6858000" cy="14192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TW" sz="1800">
              <a:solidFill>
                <a:srgbClr val="000000"/>
              </a:solidFill>
            </a:endParaRPr>
          </a:p>
        </p:txBody>
      </p:sp>
      <p:grpSp>
        <p:nvGrpSpPr>
          <p:cNvPr id="53" name="Group 52"/>
          <p:cNvGrpSpPr>
            <a:grpSpLocks/>
          </p:cNvGrpSpPr>
          <p:nvPr/>
        </p:nvGrpSpPr>
        <p:grpSpPr bwMode="auto">
          <a:xfrm>
            <a:off x="2362200" y="2281238"/>
            <a:ext cx="5943600" cy="1973262"/>
            <a:chOff x="2362200" y="2281197"/>
            <a:chExt cx="5943600" cy="1973323"/>
          </a:xfrm>
        </p:grpSpPr>
        <p:sp>
          <p:nvSpPr>
            <p:cNvPr id="117791" name="Rounded Rectangular Callout 53"/>
            <p:cNvSpPr>
              <a:spLocks noChangeArrowheads="1"/>
            </p:cNvSpPr>
            <p:nvPr/>
          </p:nvSpPr>
          <p:spPr bwMode="auto">
            <a:xfrm>
              <a:off x="2362200" y="2281197"/>
              <a:ext cx="5943600" cy="1968520"/>
            </a:xfrm>
            <a:prstGeom prst="wedgeRoundRectCallout">
              <a:avLst>
                <a:gd name="adj1" fmla="val 26394"/>
                <a:gd name="adj2" fmla="val 119398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800">
                  <a:solidFill>
                    <a:srgbClr val="000000"/>
                  </a:solidFill>
                </a:rPr>
                <a:t>Wordpad always displays correctly.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800">
                  <a:solidFill>
                    <a:srgbClr val="000000"/>
                  </a:solidFill>
                </a:rPr>
                <a:t>So, if you want to edit you UNIX files in Windows, Wordpad is a good choice to use.</a:t>
              </a:r>
            </a:p>
          </p:txBody>
        </p:sp>
        <p:sp>
          <p:nvSpPr>
            <p:cNvPr id="117792" name="Rounded Rectangular Callout 54"/>
            <p:cNvSpPr>
              <a:spLocks noChangeArrowheads="1"/>
            </p:cNvSpPr>
            <p:nvPr/>
          </p:nvSpPr>
          <p:spPr bwMode="auto">
            <a:xfrm>
              <a:off x="4267200" y="2286000"/>
              <a:ext cx="3581400" cy="1968520"/>
            </a:xfrm>
            <a:prstGeom prst="wedgeRoundRectCallout">
              <a:avLst>
                <a:gd name="adj1" fmla="val -36329"/>
                <a:gd name="adj2" fmla="val 120065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zh-TW" sz="2800">
                <a:solidFill>
                  <a:srgbClr val="000000"/>
                </a:solidFill>
              </a:endParaRPr>
            </a:p>
          </p:txBody>
        </p:sp>
        <p:sp>
          <p:nvSpPr>
            <p:cNvPr id="117793" name="Rounded Rectangular Callout 55"/>
            <p:cNvSpPr>
              <a:spLocks noChangeArrowheads="1"/>
            </p:cNvSpPr>
            <p:nvPr/>
          </p:nvSpPr>
          <p:spPr bwMode="auto">
            <a:xfrm>
              <a:off x="2362200" y="2286000"/>
              <a:ext cx="5943600" cy="1968520"/>
            </a:xfrm>
            <a:prstGeom prst="wedgeRoundRectCallout">
              <a:avLst>
                <a:gd name="adj1" fmla="val -41079"/>
                <a:gd name="adj2" fmla="val 118736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800">
                  <a:solidFill>
                    <a:srgbClr val="000000"/>
                  </a:solidFill>
                </a:rPr>
                <a:t>Wordpad always displays correctly.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800">
                  <a:solidFill>
                    <a:srgbClr val="000000"/>
                  </a:solidFill>
                </a:rPr>
                <a:t>So, if you want to edit you UNIX files in Windows, Wordpad is a good choice to use…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4" grpId="1" animBg="1"/>
      <p:bldP spid="13" grpId="0" animBg="1"/>
      <p:bldP spid="13" grpId="1" animBg="1"/>
      <p:bldP spid="20" grpId="0" animBg="1"/>
      <p:bldP spid="20" grpId="1" animBg="1"/>
      <p:bldP spid="12" grpId="1" animBg="1"/>
      <p:bldP spid="21" grpId="0" animBg="1"/>
      <p:bldP spid="21" grpId="1" animBg="1"/>
      <p:bldP spid="23" grpId="0" animBg="1"/>
      <p:bldP spid="23" grpId="1" animBg="1"/>
      <p:bldP spid="41" grpId="0" animBg="1"/>
      <p:bldP spid="41" grpId="1" animBg="1"/>
      <p:bldP spid="49" grpId="0" animBg="1"/>
      <p:bldP spid="49" grpId="1" animBg="1"/>
      <p:bldP spid="52" grpId="0" animBg="1"/>
      <p:bldP spid="52" grpId="1" animBg="1"/>
    </p:bld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786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09" y="581024"/>
            <a:ext cx="8397291" cy="627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/>
          <p:nvPr/>
        </p:nvSpPr>
        <p:spPr bwMode="auto">
          <a:xfrm>
            <a:off x="5553765" y="1842053"/>
            <a:ext cx="685800" cy="1143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subdir3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0" y="0"/>
            <a:ext cx="9144000" cy="676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r>
              <a:rPr lang="en-US" altLang="zh-TW" sz="4000" kern="0" dirty="0">
                <a:solidFill>
                  <a:srgbClr val="10068E"/>
                </a:solidFill>
              </a:rPr>
              <a:t>Let’s try it. Create a file with </a:t>
            </a:r>
            <a:r>
              <a:rPr lang="en-US" altLang="zh-TW" sz="4000" kern="0" dirty="0" err="1">
                <a:solidFill>
                  <a:srgbClr val="10068E"/>
                </a:solidFill>
              </a:rPr>
              <a:t>Wordpad</a:t>
            </a:r>
            <a:r>
              <a:rPr lang="en-US" altLang="zh-TW" sz="4000" kern="0" dirty="0">
                <a:solidFill>
                  <a:srgbClr val="10068E"/>
                </a:solidFill>
              </a:rPr>
              <a:t>.</a:t>
            </a:r>
          </a:p>
        </p:txBody>
      </p:sp>
      <p:cxnSp>
        <p:nvCxnSpPr>
          <p:cNvPr id="5" name="Straight Arrow Connector 4"/>
          <p:cNvCxnSpPr>
            <a:cxnSpLocks noChangeShapeType="1"/>
          </p:cNvCxnSpPr>
          <p:nvPr/>
        </p:nvCxnSpPr>
        <p:spPr bwMode="auto">
          <a:xfrm flipH="1">
            <a:off x="1790700" y="396875"/>
            <a:ext cx="4876800" cy="327025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Rounded Rectangular Callout 7"/>
          <p:cNvSpPr>
            <a:spLocks noChangeArrowheads="1"/>
          </p:cNvSpPr>
          <p:nvPr/>
        </p:nvSpPr>
        <p:spPr bwMode="auto">
          <a:xfrm>
            <a:off x="6324600" y="800100"/>
            <a:ext cx="2667000" cy="2819400"/>
          </a:xfrm>
          <a:prstGeom prst="wedgeRoundRectCallout">
            <a:avLst>
              <a:gd name="adj1" fmla="val -47671"/>
              <a:gd name="adj2" fmla="val 76736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>
                <a:solidFill>
                  <a:srgbClr val="000000"/>
                </a:solidFill>
              </a:rPr>
              <a:t>I have to select Text Document. (When I did so it immediately put a </a:t>
            </a:r>
            <a:r>
              <a:rPr lang="en-US" altLang="zh-TW" sz="2400">
                <a:solidFill>
                  <a:srgbClr val="FF0000"/>
                </a:solidFill>
              </a:rPr>
              <a:t>.txt </a:t>
            </a:r>
            <a:r>
              <a:rPr lang="en-US" altLang="zh-TW" sz="2400">
                <a:solidFill>
                  <a:srgbClr val="000000"/>
                </a:solidFill>
              </a:rPr>
              <a:t>on my file whether I want it or not.)</a:t>
            </a:r>
          </a:p>
        </p:txBody>
      </p:sp>
      <p:cxnSp>
        <p:nvCxnSpPr>
          <p:cNvPr id="9" name="Straight Arrow Connector 8"/>
          <p:cNvCxnSpPr>
            <a:cxnSpLocks noChangeShapeType="1"/>
          </p:cNvCxnSpPr>
          <p:nvPr/>
        </p:nvCxnSpPr>
        <p:spPr bwMode="auto">
          <a:xfrm flipH="1">
            <a:off x="6324600" y="2743200"/>
            <a:ext cx="685800" cy="14478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Rounded Rectangular Callout 12"/>
          <p:cNvSpPr>
            <a:spLocks noChangeArrowheads="1"/>
          </p:cNvSpPr>
          <p:nvPr/>
        </p:nvSpPr>
        <p:spPr bwMode="auto">
          <a:xfrm>
            <a:off x="6667500" y="4733925"/>
            <a:ext cx="2476500" cy="2124075"/>
          </a:xfrm>
          <a:prstGeom prst="wedgeRoundRectCallout">
            <a:avLst>
              <a:gd name="adj1" fmla="val 20995"/>
              <a:gd name="adj2" fmla="val -73761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I haven’t saved it yet. That is why the file is </a:t>
            </a:r>
            <a:r>
              <a:rPr lang="en-US" altLang="zh-TW" sz="2400" dirty="0">
                <a:solidFill>
                  <a:srgbClr val="FF0000"/>
                </a:solidFill>
              </a:rPr>
              <a:t>not showing up </a:t>
            </a:r>
            <a:r>
              <a:rPr lang="en-US" altLang="zh-TW" sz="2400" dirty="0">
                <a:solidFill>
                  <a:srgbClr val="000000"/>
                </a:solidFill>
              </a:rPr>
              <a:t>in the directory.</a:t>
            </a:r>
          </a:p>
        </p:txBody>
      </p:sp>
      <p:cxnSp>
        <p:nvCxnSpPr>
          <p:cNvPr id="15" name="Straight Arrow Connector 14"/>
          <p:cNvCxnSpPr>
            <a:cxnSpLocks noChangeShapeType="1"/>
          </p:cNvCxnSpPr>
          <p:nvPr/>
        </p:nvCxnSpPr>
        <p:spPr bwMode="auto">
          <a:xfrm flipH="1" flipV="1">
            <a:off x="3886200" y="4495800"/>
            <a:ext cx="2981326" cy="1592262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Straight Arrow Connector 15"/>
          <p:cNvCxnSpPr>
            <a:cxnSpLocks noChangeShapeType="1"/>
          </p:cNvCxnSpPr>
          <p:nvPr/>
        </p:nvCxnSpPr>
        <p:spPr bwMode="auto">
          <a:xfrm flipH="1" flipV="1">
            <a:off x="4572000" y="5829300"/>
            <a:ext cx="2209800" cy="323851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952500" y="1447800"/>
            <a:ext cx="7048500" cy="129540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3600" dirty="0">
                <a:solidFill>
                  <a:srgbClr val="000000"/>
                </a:solidFill>
              </a:rPr>
              <a:t>So, let’s click the save button and then refresh the directory views...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990600" y="3771900"/>
            <a:ext cx="3009900" cy="1143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C:\cygwin\home\Me\UNIX_L1\subdir3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647700" y="3124200"/>
            <a:ext cx="381000" cy="128016"/>
          </a:xfrm>
          <a:prstGeom prst="rect">
            <a:avLst/>
          </a:prstGeom>
          <a:solidFill>
            <a:srgbClr val="7B99E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rgbClr val="D8E3F7"/>
                </a:solidFill>
                <a:effectLst/>
                <a:latin typeface="Arial" charset="0"/>
                <a:ea typeface="新細明體" charset="-120"/>
              </a:rPr>
              <a:t>subdir3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7700" y="5448300"/>
            <a:ext cx="1104900" cy="128016"/>
          </a:xfrm>
          <a:prstGeom prst="rect">
            <a:avLst/>
          </a:prstGeom>
          <a:solidFill>
            <a:srgbClr val="809DE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~/UNIX_L1/subdir3</a:t>
            </a:r>
          </a:p>
        </p:txBody>
      </p:sp>
      <p:sp>
        <p:nvSpPr>
          <p:cNvPr id="7" name="Rounded Rectangular Callout 6"/>
          <p:cNvSpPr>
            <a:spLocks noChangeArrowheads="1"/>
          </p:cNvSpPr>
          <p:nvPr/>
        </p:nvSpPr>
        <p:spPr bwMode="auto">
          <a:xfrm>
            <a:off x="76200" y="1866900"/>
            <a:ext cx="5105400" cy="1524000"/>
          </a:xfrm>
          <a:prstGeom prst="wedgeRoundRectCallout">
            <a:avLst>
              <a:gd name="adj1" fmla="val 57639"/>
              <a:gd name="adj2" fmla="val -45116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800">
                <a:solidFill>
                  <a:srgbClr val="000000"/>
                </a:solidFill>
              </a:rPr>
              <a:t>I had to click around to get the desired folder, underneath C:\Cygwin\home\...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3" grpId="0" animBg="1"/>
      <p:bldP spid="21" grpId="0" animBg="1"/>
      <p:bldP spid="7" grpId="0" animBg="1"/>
      <p:bldP spid="7" grpId="1" animBg="1"/>
    </p:bld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0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604911"/>
            <a:ext cx="6244530" cy="6253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533400" y="685800"/>
            <a:ext cx="8229600" cy="129540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3600">
                <a:solidFill>
                  <a:srgbClr val="000000"/>
                </a:solidFill>
              </a:rPr>
              <a:t>So it is in the directory now. But it is DOS format and it has the “.txt” in it.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0" y="0"/>
            <a:ext cx="9144000" cy="676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r>
              <a:rPr lang="en-US" altLang="zh-TW" sz="4000" kern="0" dirty="0">
                <a:solidFill>
                  <a:srgbClr val="10068E"/>
                </a:solidFill>
              </a:rPr>
              <a:t>Let’s try it. Create a file with </a:t>
            </a:r>
            <a:r>
              <a:rPr lang="en-US" altLang="zh-TW" sz="4000" kern="0" dirty="0" err="1">
                <a:solidFill>
                  <a:srgbClr val="10068E"/>
                </a:solidFill>
              </a:rPr>
              <a:t>Wordpad</a:t>
            </a:r>
            <a:r>
              <a:rPr lang="en-US" altLang="zh-TW" sz="4000" kern="0" dirty="0">
                <a:solidFill>
                  <a:srgbClr val="10068E"/>
                </a:solidFill>
              </a:rPr>
              <a:t>.</a:t>
            </a:r>
          </a:p>
        </p:txBody>
      </p:sp>
      <p:sp>
        <p:nvSpPr>
          <p:cNvPr id="10" name="Rounded Rectangular Callout 9"/>
          <p:cNvSpPr>
            <a:spLocks noChangeArrowheads="1"/>
          </p:cNvSpPr>
          <p:nvPr/>
        </p:nvSpPr>
        <p:spPr bwMode="auto">
          <a:xfrm>
            <a:off x="6667500" y="4733925"/>
            <a:ext cx="2476500" cy="2124075"/>
          </a:xfrm>
          <a:prstGeom prst="wedgeRoundRectCallout">
            <a:avLst>
              <a:gd name="adj1" fmla="val 18944"/>
              <a:gd name="adj2" fmla="val -49845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Now I’ve saved it. That is why the file is</a:t>
            </a:r>
            <a:r>
              <a:rPr lang="en-US" altLang="zh-TW" sz="2400" dirty="0">
                <a:solidFill>
                  <a:srgbClr val="FF0000"/>
                </a:solidFill>
              </a:rPr>
              <a:t> showing up </a:t>
            </a:r>
            <a:r>
              <a:rPr lang="en-US" altLang="zh-TW" sz="2400" dirty="0">
                <a:solidFill>
                  <a:srgbClr val="000000"/>
                </a:solidFill>
              </a:rPr>
              <a:t>in the directory.</a:t>
            </a:r>
          </a:p>
        </p:txBody>
      </p:sp>
      <p:cxnSp>
        <p:nvCxnSpPr>
          <p:cNvPr id="11" name="Straight Arrow Connector 10"/>
          <p:cNvCxnSpPr>
            <a:cxnSpLocks noChangeShapeType="1"/>
          </p:cNvCxnSpPr>
          <p:nvPr/>
        </p:nvCxnSpPr>
        <p:spPr bwMode="auto">
          <a:xfrm flipH="1" flipV="1">
            <a:off x="3886200" y="4495800"/>
            <a:ext cx="2981326" cy="1592262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Straight Arrow Connector 11"/>
          <p:cNvCxnSpPr>
            <a:cxnSpLocks noChangeShapeType="1"/>
          </p:cNvCxnSpPr>
          <p:nvPr/>
        </p:nvCxnSpPr>
        <p:spPr bwMode="auto">
          <a:xfrm flipH="1">
            <a:off x="5676900" y="6153152"/>
            <a:ext cx="1104900" cy="19048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Rectangle 7"/>
          <p:cNvSpPr/>
          <p:nvPr/>
        </p:nvSpPr>
        <p:spPr bwMode="auto">
          <a:xfrm>
            <a:off x="990600" y="3771900"/>
            <a:ext cx="3009900" cy="1280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C:\cygwin\home\Me\UNIX_L1\subdir3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647700" y="3124200"/>
            <a:ext cx="381000" cy="128016"/>
          </a:xfrm>
          <a:prstGeom prst="rect">
            <a:avLst/>
          </a:prstGeom>
          <a:solidFill>
            <a:srgbClr val="7B99E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rgbClr val="D8E3F7"/>
                </a:solidFill>
                <a:effectLst/>
                <a:latin typeface="Arial" charset="0"/>
                <a:ea typeface="新細明體" charset="-120"/>
              </a:rPr>
              <a:t>subdir3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47700" y="5448300"/>
            <a:ext cx="1104900" cy="128016"/>
          </a:xfrm>
          <a:prstGeom prst="rect">
            <a:avLst/>
          </a:prstGeom>
          <a:solidFill>
            <a:srgbClr val="0C61E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新細明體" charset="-120"/>
              </a:rPr>
              <a:t>~/UNIX_L1/subdir3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</p:bld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768184"/>
            <a:ext cx="7459680" cy="5937416"/>
          </a:xfrm>
          <a:prstGeom prst="rect">
            <a:avLst/>
          </a:prstGeom>
        </p:spPr>
      </p:pic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685800" y="5197475"/>
            <a:ext cx="7772400" cy="20415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457200" y="5410200"/>
            <a:ext cx="8229600" cy="129540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600" dirty="0"/>
              <a:t>Yep, it worked. The file displays correctly.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685800" y="3962399"/>
            <a:ext cx="7772400" cy="128016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09600" y="1752600"/>
            <a:ext cx="7772400" cy="2286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0" y="0"/>
            <a:ext cx="9144000" cy="676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defRPr/>
            </a:pPr>
            <a:r>
              <a:rPr lang="en-US" altLang="zh-TW" sz="4000" kern="0" dirty="0">
                <a:solidFill>
                  <a:srgbClr val="10068E"/>
                </a:solidFill>
              </a:rPr>
              <a:t>Fixing the format with d2u</a:t>
            </a:r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1143000" y="2590800"/>
            <a:ext cx="5334000" cy="1752600"/>
          </a:xfrm>
          <a:prstGeom prst="wedgeRoundRectCallout">
            <a:avLst>
              <a:gd name="adj1" fmla="val -37438"/>
              <a:gd name="adj2" fmla="val -10318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/>
              <a:t>You have to remember the -n flag. </a:t>
            </a:r>
            <a:r>
              <a:rPr lang="en-US" altLang="en-US" sz="2400" dirty="0"/>
              <a:t>The </a:t>
            </a:r>
            <a:r>
              <a:rPr lang="en-US" altLang="en-US" sz="2400" dirty="0">
                <a:solidFill>
                  <a:srgbClr val="FF0000"/>
                </a:solidFill>
              </a:rPr>
              <a:t>1</a:t>
            </a:r>
            <a:r>
              <a:rPr lang="en-US" altLang="en-US" sz="2400" baseline="30000" dirty="0">
                <a:solidFill>
                  <a:srgbClr val="FF0000"/>
                </a:solidFill>
              </a:rPr>
              <a:t>st</a:t>
            </a:r>
            <a:r>
              <a:rPr lang="en-US" altLang="en-US" sz="2400" dirty="0">
                <a:solidFill>
                  <a:srgbClr val="FF0000"/>
                </a:solidFill>
              </a:rPr>
              <a:t> argument </a:t>
            </a:r>
            <a:r>
              <a:rPr lang="en-US" altLang="en-US" sz="2400" dirty="0"/>
              <a:t>is the old filename. The </a:t>
            </a:r>
            <a:r>
              <a:rPr lang="en-US" altLang="en-US" sz="2400" dirty="0">
                <a:solidFill>
                  <a:srgbClr val="FF0000"/>
                </a:solidFill>
              </a:rPr>
              <a:t>2</a:t>
            </a:r>
            <a:r>
              <a:rPr lang="en-US" altLang="en-US" sz="2400" baseline="30000" dirty="0">
                <a:solidFill>
                  <a:srgbClr val="FF0000"/>
                </a:solidFill>
              </a:rPr>
              <a:t>nd</a:t>
            </a:r>
            <a:r>
              <a:rPr lang="en-US" altLang="en-US" sz="2400" dirty="0">
                <a:solidFill>
                  <a:srgbClr val="FF0000"/>
                </a:solidFill>
              </a:rPr>
              <a:t> argument</a:t>
            </a:r>
            <a:r>
              <a:rPr lang="en-US" altLang="en-US" sz="2400" dirty="0"/>
              <a:t> is the new (</a:t>
            </a:r>
            <a:r>
              <a:rPr lang="en-US" altLang="en-US" sz="2400" dirty="0" err="1"/>
              <a:t>unix</a:t>
            </a:r>
            <a:r>
              <a:rPr lang="en-US" altLang="en-US" sz="2400" dirty="0"/>
              <a:t> formatted) filename.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/>
          </a:p>
        </p:txBody>
      </p:sp>
      <p:cxnSp>
        <p:nvCxnSpPr>
          <p:cNvPr id="6" name="Straight Arrow Connector 5"/>
          <p:cNvCxnSpPr>
            <a:cxnSpLocks noChangeShapeType="1"/>
          </p:cNvCxnSpPr>
          <p:nvPr/>
        </p:nvCxnSpPr>
        <p:spPr bwMode="auto">
          <a:xfrm flipV="1">
            <a:off x="2057400" y="1752600"/>
            <a:ext cx="457200" cy="13716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Straight Arrow Connector 8"/>
          <p:cNvCxnSpPr>
            <a:cxnSpLocks noChangeShapeType="1"/>
          </p:cNvCxnSpPr>
          <p:nvPr/>
        </p:nvCxnSpPr>
        <p:spPr bwMode="auto">
          <a:xfrm flipV="1">
            <a:off x="2057400" y="1752600"/>
            <a:ext cx="1524000" cy="17526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57200" y="4191000"/>
            <a:ext cx="8229600" cy="129540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600" dirty="0"/>
              <a:t>So it worked. See how the new file is</a:t>
            </a:r>
            <a:br>
              <a:rPr lang="en-US" altLang="en-US" sz="3600" dirty="0"/>
            </a:br>
            <a:r>
              <a:rPr lang="en-US" altLang="en-US" sz="3600" dirty="0"/>
              <a:t>4</a:t>
            </a:r>
            <a:r>
              <a:rPr lang="en-US" altLang="en-US" sz="2800" dirty="0"/>
              <a:t> </a:t>
            </a:r>
            <a:r>
              <a:rPr lang="en-US" altLang="en-US" sz="3600" spc="-200" dirty="0"/>
              <a:t>b</a:t>
            </a:r>
            <a:r>
              <a:rPr lang="en-US" altLang="en-US" sz="3600" dirty="0"/>
              <a:t>yt</a:t>
            </a:r>
            <a:r>
              <a:rPr lang="en-US" altLang="en-US" sz="3600" spc="-100" dirty="0"/>
              <a:t>e</a:t>
            </a:r>
            <a:r>
              <a:rPr lang="en-US" altLang="en-US" sz="3600" dirty="0"/>
              <a:t>s</a:t>
            </a:r>
            <a:r>
              <a:rPr lang="en-US" altLang="en-US" dirty="0"/>
              <a:t> </a:t>
            </a:r>
            <a:r>
              <a:rPr lang="en-US" altLang="en-US" sz="3600" dirty="0">
                <a:solidFill>
                  <a:srgbClr val="FF0000"/>
                </a:solidFill>
              </a:rPr>
              <a:t>smaller</a:t>
            </a:r>
            <a:r>
              <a:rPr lang="en-US" altLang="en-US" sz="3600" dirty="0"/>
              <a:t>.</a:t>
            </a:r>
          </a:p>
        </p:txBody>
      </p:sp>
      <p:cxnSp>
        <p:nvCxnSpPr>
          <p:cNvPr id="19" name="Straight Arrow Connector 18"/>
          <p:cNvCxnSpPr>
            <a:cxnSpLocks noChangeShapeType="1"/>
          </p:cNvCxnSpPr>
          <p:nvPr/>
        </p:nvCxnSpPr>
        <p:spPr bwMode="auto">
          <a:xfrm flipV="1">
            <a:off x="2895600" y="3848100"/>
            <a:ext cx="952500" cy="10287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Straight Arrow Connector 19"/>
          <p:cNvCxnSpPr>
            <a:cxnSpLocks noChangeShapeType="1"/>
          </p:cNvCxnSpPr>
          <p:nvPr/>
        </p:nvCxnSpPr>
        <p:spPr bwMode="auto">
          <a:xfrm flipV="1">
            <a:off x="2590800" y="3619500"/>
            <a:ext cx="1295400" cy="12573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Rounded Rectangular Callout 22"/>
          <p:cNvSpPr>
            <a:spLocks noChangeArrowheads="1"/>
          </p:cNvSpPr>
          <p:nvPr/>
        </p:nvSpPr>
        <p:spPr bwMode="auto">
          <a:xfrm>
            <a:off x="2438400" y="1524000"/>
            <a:ext cx="5638800" cy="1524000"/>
          </a:xfrm>
          <a:prstGeom prst="wedgeRoundRectCallout">
            <a:avLst>
              <a:gd name="adj1" fmla="val 31861"/>
              <a:gd name="adj2" fmla="val -109403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/>
              <a:t>When you install Cygwin you should obey my instructions  to select the dos2unix tool.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457200" y="76200"/>
            <a:ext cx="8229600" cy="281940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600" dirty="0"/>
              <a:t>But wait! Why does the </a:t>
            </a:r>
            <a:r>
              <a:rPr lang="en-US" altLang="en-US" sz="3600" i="1" dirty="0"/>
              <a:t>old one</a:t>
            </a:r>
            <a:r>
              <a:rPr lang="en-US" altLang="en-US" sz="3600" dirty="0"/>
              <a:t> </a:t>
            </a:r>
            <a:r>
              <a:rPr lang="en-US" altLang="en-US" sz="3600" dirty="0">
                <a:solidFill>
                  <a:srgbClr val="FF0000"/>
                </a:solidFill>
              </a:rPr>
              <a:t>also display correctly</a:t>
            </a:r>
            <a:r>
              <a:rPr lang="en-US" altLang="en-US" sz="3600" dirty="0"/>
              <a:t>? It is because the cat program isn’t affected by the different format (but some other commands will be affected.)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1" grpId="0" animBg="1"/>
      <p:bldP spid="21" grpId="1" animBg="1"/>
      <p:bldP spid="14" grpId="0" animBg="1"/>
      <p:bldP spid="13" grpId="0" animBg="1"/>
      <p:bldP spid="5" grpId="0" animBg="1"/>
      <p:bldP spid="5" grpId="1" animBg="1"/>
      <p:bldP spid="18" grpId="0" animBg="1"/>
      <p:bldP spid="18" grpId="1" animBg="1"/>
      <p:bldP spid="23" grpId="0" animBg="1"/>
      <p:bldP spid="23" grpId="1" animBg="1"/>
      <p:bldP spid="22" grpId="0" animBg="1"/>
      <p:bldP spid="22" grpId="1" animBg="1"/>
    </p:bld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Homework</a:t>
            </a:r>
          </a:p>
        </p:txBody>
      </p:sp>
      <p:sp>
        <p:nvSpPr>
          <p:cNvPr id="921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609600"/>
            <a:ext cx="9144000" cy="6248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lang="en-US" altLang="zh-TW" dirty="0">
                <a:solidFill>
                  <a:srgbClr val="8F45C7"/>
                </a:solidFill>
              </a:rPr>
              <a:t> Set up </a:t>
            </a:r>
            <a:r>
              <a:rPr lang="en-US" altLang="zh-TW" dirty="0" err="1">
                <a:solidFill>
                  <a:srgbClr val="8F45C7"/>
                </a:solidFill>
              </a:rPr>
              <a:t>linux</a:t>
            </a:r>
            <a:r>
              <a:rPr lang="en-US" altLang="zh-TW" dirty="0">
                <a:solidFill>
                  <a:srgbClr val="8F45C7"/>
                </a:solidFill>
              </a:rPr>
              <a:t> on whatever computer you want</a:t>
            </a:r>
          </a:p>
          <a:p>
            <a:pPr lvl="1" eaLnBrk="1" hangingPunct="1">
              <a:lnSpc>
                <a:spcPct val="90000"/>
              </a:lnSpc>
              <a:spcBef>
                <a:spcPts val="300"/>
              </a:spcBef>
              <a:defRPr/>
            </a:pPr>
            <a:r>
              <a:rPr lang="en-US" altLang="zh-TW" dirty="0"/>
              <a:t>It can be an </a:t>
            </a:r>
            <a:r>
              <a:rPr lang="en-US" altLang="zh-TW" dirty="0" err="1"/>
              <a:t>ssh</a:t>
            </a:r>
            <a:r>
              <a:rPr lang="en-US" altLang="zh-TW" dirty="0"/>
              <a:t> into a UNIX system.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zh-TW" dirty="0"/>
              <a:t>It can be a boot partition on your computer.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zh-TW" dirty="0"/>
              <a:t>It can be on a bootable USB memory stick.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zh-TW" dirty="0"/>
              <a:t>It can be the </a:t>
            </a:r>
            <a:r>
              <a:rPr lang="en-US" altLang="zh-TW" dirty="0">
                <a:solidFill>
                  <a:schemeClr val="accent2"/>
                </a:solidFill>
              </a:rPr>
              <a:t>Linux Subsystem</a:t>
            </a:r>
            <a:r>
              <a:rPr lang="en-US" altLang="zh-TW" dirty="0"/>
              <a:t> in Windows </a:t>
            </a:r>
            <a:r>
              <a:rPr lang="en-US" altLang="zh-TW" dirty="0">
                <a:solidFill>
                  <a:srgbClr val="FF0000"/>
                </a:solidFill>
              </a:rPr>
              <a:t>10</a:t>
            </a:r>
            <a:r>
              <a:rPr lang="en-US" altLang="zh-TW" dirty="0"/>
              <a:t>:</a:t>
            </a:r>
            <a:br>
              <a:rPr lang="en-US" altLang="zh-TW" dirty="0"/>
            </a:br>
            <a:r>
              <a:rPr lang="en-US" altLang="zh-TW" sz="2400" dirty="0"/>
              <a:t>https://docs.microsoft.com/en-us/windows/wsl/install-win10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altLang="zh-TW" dirty="0"/>
              <a:t>It can be a </a:t>
            </a:r>
            <a:r>
              <a:rPr lang="en-US" altLang="zh-TW" dirty="0">
                <a:solidFill>
                  <a:schemeClr val="accent2"/>
                </a:solidFill>
              </a:rPr>
              <a:t>Cygwin</a:t>
            </a:r>
            <a:r>
              <a:rPr lang="en-US" altLang="zh-TW" dirty="0"/>
              <a:t> terminal.</a:t>
            </a:r>
          </a:p>
          <a:p>
            <a:pPr lvl="2" eaLnBrk="1" hangingPunct="1">
              <a:lnSpc>
                <a:spcPct val="90000"/>
              </a:lnSpc>
              <a:spcBef>
                <a:spcPts val="300"/>
              </a:spcBef>
              <a:defRPr/>
            </a:pPr>
            <a:r>
              <a:rPr lang="en-US" altLang="zh-TW" dirty="0"/>
              <a:t>When installing, make sure that you select the options to:</a:t>
            </a:r>
          </a:p>
          <a:p>
            <a:pPr marL="1482725" lvl="3" indent="-284163" eaLnBrk="1" hangingPunct="1">
              <a:lnSpc>
                <a:spcPct val="90000"/>
              </a:lnSpc>
              <a:defRPr/>
            </a:pPr>
            <a:r>
              <a:rPr lang="en-US" altLang="zh-TW" dirty="0"/>
              <a:t>Under “</a:t>
            </a:r>
            <a:r>
              <a:rPr lang="en-US" altLang="zh-TW" dirty="0">
                <a:solidFill>
                  <a:srgbClr val="10068E"/>
                </a:solidFill>
              </a:rPr>
              <a:t>Shells</a:t>
            </a:r>
            <a:r>
              <a:rPr lang="en-US" altLang="zh-TW" dirty="0"/>
              <a:t>,” select to install </a:t>
            </a:r>
            <a:r>
              <a:rPr lang="en-US" altLang="zh-TW" dirty="0" err="1">
                <a:solidFill>
                  <a:srgbClr val="FF0000"/>
                </a:solidFill>
              </a:rPr>
              <a:t>tcsh</a:t>
            </a:r>
            <a:endParaRPr lang="en-US" altLang="zh-TW" dirty="0">
              <a:solidFill>
                <a:srgbClr val="FF0000"/>
              </a:solidFill>
            </a:endParaRPr>
          </a:p>
          <a:p>
            <a:pPr marL="1482725" lvl="3" indent="-284163" eaLnBrk="1" hangingPunct="1">
              <a:lnSpc>
                <a:spcPct val="90000"/>
              </a:lnSpc>
              <a:defRPr/>
            </a:pPr>
            <a:r>
              <a:rPr lang="en-US" altLang="zh-TW" dirty="0"/>
              <a:t>Under “</a:t>
            </a:r>
            <a:r>
              <a:rPr lang="en-US" altLang="zh-TW" dirty="0" err="1">
                <a:solidFill>
                  <a:srgbClr val="10068E"/>
                </a:solidFill>
              </a:rPr>
              <a:t>Utils</a:t>
            </a:r>
            <a:r>
              <a:rPr lang="en-US" altLang="zh-TW" dirty="0"/>
              <a:t>,” select to install </a:t>
            </a:r>
            <a:r>
              <a:rPr lang="en-US" altLang="zh-TW" dirty="0" err="1">
                <a:solidFill>
                  <a:srgbClr val="FF0000"/>
                </a:solidFill>
              </a:rPr>
              <a:t>ncurses</a:t>
            </a:r>
            <a:r>
              <a:rPr lang="en-US" altLang="zh-TW" dirty="0"/>
              <a:t> &amp; </a:t>
            </a:r>
            <a:r>
              <a:rPr lang="en-US" altLang="zh-TW" dirty="0">
                <a:solidFill>
                  <a:srgbClr val="FF0000"/>
                </a:solidFill>
              </a:rPr>
              <a:t>dos2unix</a:t>
            </a:r>
          </a:p>
          <a:p>
            <a:pPr marL="1482725" lvl="3" indent="-284163" eaLnBrk="1" hangingPunct="1">
              <a:lnSpc>
                <a:spcPct val="90000"/>
              </a:lnSpc>
              <a:defRPr/>
            </a:pPr>
            <a:r>
              <a:rPr lang="en-US" altLang="zh-TW" dirty="0"/>
              <a:t>Under “</a:t>
            </a:r>
            <a:r>
              <a:rPr lang="en-US" altLang="zh-TW" dirty="0">
                <a:solidFill>
                  <a:srgbClr val="10068E"/>
                </a:solidFill>
              </a:rPr>
              <a:t>Editors</a:t>
            </a:r>
            <a:r>
              <a:rPr lang="en-US" altLang="zh-TW" dirty="0"/>
              <a:t>,” select to install </a:t>
            </a:r>
            <a:r>
              <a:rPr lang="en-US" altLang="zh-TW" dirty="0" err="1">
                <a:solidFill>
                  <a:srgbClr val="FF0000"/>
                </a:solidFill>
              </a:rPr>
              <a:t>emacs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&amp; </a:t>
            </a:r>
            <a:r>
              <a:rPr lang="en-US" altLang="zh-TW" dirty="0" err="1">
                <a:solidFill>
                  <a:srgbClr val="FF0000"/>
                </a:solidFill>
              </a:rPr>
              <a:t>nano</a:t>
            </a:r>
            <a:endParaRPr lang="en-US" altLang="zh-TW" dirty="0">
              <a:solidFill>
                <a:srgbClr val="FF0000"/>
              </a:solidFill>
            </a:endParaRPr>
          </a:p>
          <a:p>
            <a:pPr marL="1482725" lvl="3" indent="-284163" eaLnBrk="1" hangingPunct="1">
              <a:lnSpc>
                <a:spcPct val="90000"/>
              </a:lnSpc>
              <a:defRPr/>
            </a:pPr>
            <a:r>
              <a:rPr lang="en-US" altLang="zh-TW" dirty="0"/>
              <a:t>Under “</a:t>
            </a:r>
            <a:r>
              <a:rPr lang="en-US" altLang="zh-TW" dirty="0" err="1">
                <a:solidFill>
                  <a:srgbClr val="10068E"/>
                </a:solidFill>
              </a:rPr>
              <a:t>Devel</a:t>
            </a:r>
            <a:r>
              <a:rPr lang="en-US" altLang="zh-TW" dirty="0"/>
              <a:t>,” select to install </a:t>
            </a:r>
            <a:r>
              <a:rPr lang="en-US" altLang="zh-TW" dirty="0" err="1">
                <a:solidFill>
                  <a:srgbClr val="FF0000"/>
                </a:solidFill>
              </a:rPr>
              <a:t>gcc</a:t>
            </a:r>
            <a:r>
              <a:rPr lang="en-US" altLang="zh-TW" dirty="0">
                <a:solidFill>
                  <a:srgbClr val="FF0000"/>
                </a:solidFill>
              </a:rPr>
              <a:t>-core</a:t>
            </a:r>
            <a:r>
              <a:rPr lang="en-US" altLang="zh-TW" dirty="0"/>
              <a:t>, </a:t>
            </a:r>
            <a:r>
              <a:rPr lang="en-US" altLang="zh-TW" dirty="0" err="1">
                <a:solidFill>
                  <a:srgbClr val="FF0000"/>
                </a:solidFill>
              </a:rPr>
              <a:t>gcc</a:t>
            </a:r>
            <a:r>
              <a:rPr lang="en-US" altLang="zh-TW" dirty="0">
                <a:solidFill>
                  <a:srgbClr val="FF0000"/>
                </a:solidFill>
              </a:rPr>
              <a:t>-g++</a:t>
            </a:r>
            <a:r>
              <a:rPr lang="en-US" altLang="zh-TW" dirty="0"/>
              <a:t>, </a:t>
            </a:r>
            <a:r>
              <a:rPr lang="en-US" altLang="zh-TW" dirty="0">
                <a:solidFill>
                  <a:srgbClr val="FF0000"/>
                </a:solidFill>
              </a:rPr>
              <a:t>make</a:t>
            </a:r>
            <a:r>
              <a:rPr lang="en-US" altLang="zh-TW" dirty="0"/>
              <a:t>, &amp; </a:t>
            </a:r>
            <a:r>
              <a:rPr lang="en-US" altLang="zh-TW" dirty="0">
                <a:solidFill>
                  <a:srgbClr val="FF0000"/>
                </a:solidFill>
              </a:rPr>
              <a:t>python</a:t>
            </a:r>
          </a:p>
          <a:p>
            <a:pPr marL="457200" indent="-457200" eaLnBrk="1" hangingPunct="1">
              <a:lnSpc>
                <a:spcPct val="90000"/>
              </a:lnSpc>
              <a:buFontTx/>
              <a:buNone/>
              <a:defRPr/>
            </a:pPr>
            <a:endParaRPr lang="en-US" altLang="zh-TW" spc="-100" dirty="0"/>
          </a:p>
        </p:txBody>
      </p:sp>
      <p:sp>
        <p:nvSpPr>
          <p:cNvPr id="4" name="Rounded Rectangular Callout 3"/>
          <p:cNvSpPr/>
          <p:nvPr/>
        </p:nvSpPr>
        <p:spPr bwMode="auto">
          <a:xfrm>
            <a:off x="5753100" y="990600"/>
            <a:ext cx="2971800" cy="1409700"/>
          </a:xfrm>
          <a:prstGeom prst="wedgeRoundRectCallout">
            <a:avLst>
              <a:gd name="adj1" fmla="val -70007"/>
              <a:gd name="adj2" fmla="val 95152"/>
              <a:gd name="adj3" fmla="val 16667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8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This is a good option.</a:t>
            </a:r>
            <a:b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</a:b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Use this website and </a:t>
            </a:r>
            <a:b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</a:b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google to learn</a:t>
            </a:r>
            <a:b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</a:b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how to use it.</a:t>
            </a:r>
            <a:endParaRPr kumimoji="1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4076700" y="1409700"/>
            <a:ext cx="3200400" cy="1409700"/>
          </a:xfrm>
          <a:prstGeom prst="wedgeRoundRectCallout">
            <a:avLst>
              <a:gd name="adj1" fmla="val -70007"/>
              <a:gd name="adj2" fmla="val 95152"/>
              <a:gd name="adj3" fmla="val 16667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8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This is how I run</a:t>
            </a:r>
            <a: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UNIX</a:t>
            </a: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.</a:t>
            </a:r>
            <a:b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</a:b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Cygwin</a:t>
            </a:r>
            <a: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is free.</a:t>
            </a:r>
            <a:b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</a:br>
            <a: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Use google to learn</a:t>
            </a:r>
            <a:b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</a:br>
            <a: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about it.</a:t>
            </a:r>
            <a:endParaRPr kumimoji="1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33400" y="3048000"/>
            <a:ext cx="3200400" cy="1714500"/>
          </a:xfrm>
          <a:prstGeom prst="wedgeRoundRectCallout">
            <a:avLst>
              <a:gd name="adj1" fmla="val 86270"/>
              <a:gd name="adj2" fmla="val 43741"/>
              <a:gd name="adj3" fmla="val 16667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8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Actually, whichever </a:t>
            </a:r>
            <a:b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</a:b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UNIX/</a:t>
            </a:r>
            <a:r>
              <a:rPr kumimoji="1" lang="en-US" sz="2400" b="0" i="0" u="none" strike="noStrike" cap="none" spc="-2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linux</a:t>
            </a:r>
            <a: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you use,</a:t>
            </a:r>
            <a:b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</a:br>
            <a: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make sure that </a:t>
            </a:r>
            <a:r>
              <a:rPr kumimoji="1" lang="en-US" sz="2400" b="0" i="0" u="none" strike="noStrike" cap="none" spc="-20" normalizeH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tsch</a:t>
            </a:r>
            <a: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,</a:t>
            </a:r>
            <a:b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</a:br>
            <a:r>
              <a:rPr kumimoji="1" lang="en-US" sz="2400" b="0" i="0" u="none" strike="noStrike" cap="none" spc="-20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dos2unix, and </a:t>
            </a:r>
            <a:r>
              <a:rPr kumimoji="1" lang="en-US" sz="2400" b="0" i="0" u="none" strike="noStrike" cap="none" spc="-20" normalizeH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emacs</a:t>
            </a:r>
            <a:r>
              <a:rPr lang="en-US" sz="2400" spc="-20" dirty="0">
                <a:latin typeface="Arial" charset="0"/>
              </a:rPr>
              <a:t>,</a:t>
            </a:r>
            <a:br>
              <a:rPr lang="en-US" sz="2400" spc="-20" dirty="0">
                <a:latin typeface="Arial" charset="0"/>
              </a:rPr>
            </a:br>
            <a:r>
              <a:rPr lang="en-US" sz="2400" spc="-20" dirty="0">
                <a:latin typeface="Arial" charset="0"/>
              </a:rPr>
              <a:t>at least, are installed.</a:t>
            </a:r>
            <a:endParaRPr kumimoji="1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09600" y="4953000"/>
            <a:ext cx="3200400" cy="1714500"/>
          </a:xfrm>
          <a:prstGeom prst="wedgeRoundRectCallout">
            <a:avLst>
              <a:gd name="adj1" fmla="val 86270"/>
              <a:gd name="adj2" fmla="val -29794"/>
              <a:gd name="adj3" fmla="val 16667"/>
            </a:avLst>
          </a:prstGeom>
          <a:solidFill>
            <a:srgbClr val="FF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8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We won't use </a:t>
            </a:r>
            <a:r>
              <a:rPr kumimoji="1" lang="en-US" sz="2400" b="0" i="0" u="none" strike="noStrike" cap="none" spc="-2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gcc</a:t>
            </a: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,</a:t>
            </a:r>
          </a:p>
          <a:p>
            <a:pPr marL="0" marR="0" indent="0" algn="ctr" defTabSz="914400" rtl="0" eaLnBrk="1" fontAlgn="base" latinLnBrk="0" hangingPunct="1">
              <a:lnSpc>
                <a:spcPct val="8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400" b="0" i="0" u="none" strike="noStrike" cap="none" spc="-20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make, or python, but</a:t>
            </a:r>
          </a:p>
          <a:p>
            <a:pPr marL="0" marR="0" indent="0" algn="ctr" defTabSz="914400" rtl="0" eaLnBrk="1" fontAlgn="base" latinLnBrk="0" hangingPunct="1">
              <a:lnSpc>
                <a:spcPct val="8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spc="-20" dirty="0">
                <a:latin typeface="Arial" charset="0"/>
              </a:rPr>
              <a:t>include them anyway,</a:t>
            </a:r>
            <a:br>
              <a:rPr lang="en-US" sz="2400" spc="-20" dirty="0">
                <a:latin typeface="Arial" charset="0"/>
              </a:rPr>
            </a:br>
            <a:r>
              <a:rPr lang="en-US" sz="2400" spc="-20" dirty="0">
                <a:latin typeface="Arial" charset="0"/>
              </a:rPr>
              <a:t>just so you have them.</a:t>
            </a:r>
            <a:endParaRPr kumimoji="1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804936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2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2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2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2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92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92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921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921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921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921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43000"/>
            <a:ext cx="8686800" cy="57150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cat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      </a:t>
            </a:r>
            <a:r>
              <a:rPr lang="en-US" altLang="zh-TW" sz="2800" dirty="0"/>
              <a:t> </a:t>
            </a:r>
            <a:r>
              <a:rPr lang="en-US" altLang="zh-TW" sz="1400" dirty="0"/>
              <a:t> </a:t>
            </a:r>
            <a:r>
              <a:rPr lang="en-US" altLang="zh-TW" sz="2800" dirty="0"/>
              <a:t>- Display a file on screen </a:t>
            </a:r>
            <a:br>
              <a:rPr lang="en-US" altLang="zh-TW" sz="2800" dirty="0"/>
            </a:br>
            <a:r>
              <a:rPr lang="en-US" altLang="zh-TW" sz="2800" dirty="0">
                <a:solidFill>
                  <a:srgbClr val="FF3300"/>
                </a:solidFill>
              </a:rPr>
              <a:t>cat </a:t>
            </a:r>
            <a:r>
              <a:rPr lang="en-US" altLang="zh-TW" sz="2800" b="1" dirty="0">
                <a:solidFill>
                  <a:srgbClr val="FF3300"/>
                </a:solidFill>
                <a:latin typeface="Andale Mono" pitchFamily="49" charset="0"/>
              </a:rPr>
              <a:t>-</a:t>
            </a:r>
            <a:r>
              <a:rPr lang="en-US" altLang="zh-TW" sz="2800" dirty="0">
                <a:solidFill>
                  <a:srgbClr val="FF3300"/>
                </a:solidFill>
              </a:rPr>
              <a:t>n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</a:t>
            </a:r>
            <a:r>
              <a:rPr lang="en-US" altLang="zh-TW" sz="1000" dirty="0"/>
              <a:t> </a:t>
            </a:r>
            <a:r>
              <a:rPr lang="en-US" altLang="zh-TW" sz="2800" dirty="0"/>
              <a:t>-</a:t>
            </a:r>
            <a:r>
              <a:rPr lang="en-US" altLang="zh-TW" sz="2400" dirty="0"/>
              <a:t> </a:t>
            </a:r>
            <a:r>
              <a:rPr lang="en-US" altLang="zh-TW" sz="2800" dirty="0"/>
              <a:t>Display with line numbers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0000"/>
                </a:solidFill>
              </a:rPr>
              <a:t>more 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&lt;</a:t>
            </a:r>
            <a:r>
              <a:rPr lang="en-US" altLang="zh-TW" sz="2800" dirty="0">
                <a:solidFill>
                  <a:srgbClr val="FF0000"/>
                </a:solidFill>
              </a:rPr>
              <a:t>filename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</a:t>
            </a:r>
            <a:r>
              <a:rPr lang="en-US" altLang="zh-TW" sz="2800" dirty="0">
                <a:solidFill>
                  <a:srgbClr val="10068E"/>
                </a:solidFill>
              </a:rPr>
              <a:t>-</a:t>
            </a:r>
            <a:r>
              <a:rPr lang="en-US" altLang="zh-TW" sz="24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To see a screenful at a time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altLang="zh-TW" sz="1400" dirty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Commands for Viewing Files</a:t>
            </a:r>
            <a:endParaRPr lang="en-US" altLang="zh-TW" kern="0" dirty="0">
              <a:solidFill>
                <a:srgbClr val="1006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2326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43000"/>
            <a:ext cx="8686800" cy="57150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cat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      </a:t>
            </a:r>
            <a:r>
              <a:rPr lang="en-US" altLang="zh-TW" sz="2800" dirty="0"/>
              <a:t> </a:t>
            </a:r>
            <a:r>
              <a:rPr lang="en-US" altLang="zh-TW" sz="1400" dirty="0"/>
              <a:t> </a:t>
            </a:r>
            <a:r>
              <a:rPr lang="en-US" altLang="zh-TW" sz="2800" dirty="0"/>
              <a:t>- Display a file on screen </a:t>
            </a:r>
            <a:br>
              <a:rPr lang="en-US" altLang="zh-TW" sz="2800" dirty="0"/>
            </a:br>
            <a:r>
              <a:rPr lang="en-US" altLang="zh-TW" sz="2800" dirty="0">
                <a:solidFill>
                  <a:srgbClr val="FF3300"/>
                </a:solidFill>
              </a:rPr>
              <a:t>cat </a:t>
            </a:r>
            <a:r>
              <a:rPr lang="en-US" altLang="zh-TW" sz="2800" b="1" dirty="0">
                <a:solidFill>
                  <a:srgbClr val="FF3300"/>
                </a:solidFill>
                <a:latin typeface="Andale Mono" pitchFamily="49" charset="0"/>
              </a:rPr>
              <a:t>-</a:t>
            </a:r>
            <a:r>
              <a:rPr lang="en-US" altLang="zh-TW" sz="2800" dirty="0">
                <a:solidFill>
                  <a:srgbClr val="FF3300"/>
                </a:solidFill>
              </a:rPr>
              <a:t>n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</a:t>
            </a:r>
            <a:r>
              <a:rPr lang="en-US" altLang="zh-TW" sz="1000" dirty="0"/>
              <a:t> </a:t>
            </a:r>
            <a:r>
              <a:rPr lang="en-US" altLang="zh-TW" sz="2800" dirty="0"/>
              <a:t>-</a:t>
            </a:r>
            <a:r>
              <a:rPr lang="en-US" altLang="zh-TW" sz="2400" dirty="0"/>
              <a:t> </a:t>
            </a:r>
            <a:r>
              <a:rPr lang="en-US" altLang="zh-TW" sz="2800" dirty="0"/>
              <a:t>Display with line numbers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more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-</a:t>
            </a:r>
            <a:r>
              <a:rPr lang="en-US" altLang="zh-TW" sz="2400" dirty="0"/>
              <a:t> </a:t>
            </a:r>
            <a:r>
              <a:rPr lang="en-US" altLang="zh-TW" sz="2800" dirty="0"/>
              <a:t>To see a screenful at a time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0000"/>
                </a:solidFill>
              </a:rPr>
              <a:t>less 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&lt;</a:t>
            </a:r>
            <a:r>
              <a:rPr lang="en-US" altLang="zh-TW" sz="2800" dirty="0">
                <a:solidFill>
                  <a:srgbClr val="FF0000"/>
                </a:solidFill>
              </a:rPr>
              <a:t>filename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  </a:t>
            </a:r>
            <a:r>
              <a:rPr lang="en-US" altLang="zh-TW" sz="2800" dirty="0">
                <a:solidFill>
                  <a:srgbClr val="10068E"/>
                </a:solidFill>
              </a:rPr>
              <a:t>-</a:t>
            </a:r>
            <a:r>
              <a:rPr lang="en-US" altLang="zh-TW" sz="20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A better version of more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200" dirty="0"/>
              <a:t>    (</a:t>
            </a:r>
            <a:r>
              <a:rPr lang="en-US" altLang="zh-TW" sz="2200" i="1" dirty="0"/>
              <a:t>A pun </a:t>
            </a:r>
            <a:r>
              <a:rPr lang="en-US" altLang="zh-TW" sz="2000" i="1" dirty="0"/>
              <a:t>(</a:t>
            </a:r>
            <a:r>
              <a:rPr lang="zh-TW" altLang="en-US" sz="2000" i="1" dirty="0"/>
              <a:t>雙關語</a:t>
            </a:r>
            <a:r>
              <a:rPr lang="en-US" altLang="zh-TW" sz="2000" i="1" dirty="0"/>
              <a:t>)</a:t>
            </a:r>
            <a:r>
              <a:rPr lang="en-US" altLang="zh-TW" sz="2200" i="1" dirty="0"/>
              <a:t> of the adage </a:t>
            </a:r>
            <a:r>
              <a:rPr lang="en-US" altLang="zh-TW" sz="2000" i="1" dirty="0"/>
              <a:t>(</a:t>
            </a:r>
            <a:r>
              <a:rPr lang="zh-TW" altLang="en-US" sz="2000" i="1" dirty="0"/>
              <a:t>諺語</a:t>
            </a:r>
            <a:r>
              <a:rPr lang="en-US" altLang="zh-TW" sz="2000" i="1" dirty="0"/>
              <a:t>)</a:t>
            </a:r>
            <a:r>
              <a:rPr lang="en-US" altLang="zh-TW" sz="2200" i="1" dirty="0"/>
              <a:t>: </a:t>
            </a:r>
            <a:r>
              <a:rPr lang="en-US" altLang="zh-TW" sz="2200" b="1" i="1" dirty="0"/>
              <a:t>less</a:t>
            </a:r>
            <a:r>
              <a:rPr lang="en-US" altLang="zh-TW" sz="2200" i="1" dirty="0"/>
              <a:t> is often better than</a:t>
            </a:r>
            <a:r>
              <a:rPr lang="en-US" altLang="zh-TW" sz="2200" b="1" i="1" dirty="0"/>
              <a:t> more</a:t>
            </a:r>
            <a:r>
              <a:rPr lang="en-US" altLang="zh-TW" sz="2200" dirty="0"/>
              <a:t>)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altLang="zh-TW" sz="1400" dirty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Commands for Viewing Files</a:t>
            </a:r>
            <a:endParaRPr lang="en-US" altLang="zh-TW" kern="0" dirty="0">
              <a:solidFill>
                <a:srgbClr val="1006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0703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43000"/>
            <a:ext cx="8686800" cy="57150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cat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      </a:t>
            </a:r>
            <a:r>
              <a:rPr lang="en-US" altLang="zh-TW" sz="2800" dirty="0"/>
              <a:t> </a:t>
            </a:r>
            <a:r>
              <a:rPr lang="en-US" altLang="zh-TW" sz="1400" dirty="0"/>
              <a:t> </a:t>
            </a:r>
            <a:r>
              <a:rPr lang="en-US" altLang="zh-TW" sz="2800" dirty="0"/>
              <a:t>- Display a file on screen </a:t>
            </a:r>
            <a:br>
              <a:rPr lang="en-US" altLang="zh-TW" sz="2800" dirty="0"/>
            </a:br>
            <a:r>
              <a:rPr lang="en-US" altLang="zh-TW" sz="2800" dirty="0">
                <a:solidFill>
                  <a:srgbClr val="FF3300"/>
                </a:solidFill>
              </a:rPr>
              <a:t>cat </a:t>
            </a:r>
            <a:r>
              <a:rPr lang="en-US" altLang="zh-TW" sz="2800" b="1" dirty="0">
                <a:solidFill>
                  <a:srgbClr val="FF3300"/>
                </a:solidFill>
                <a:latin typeface="Andale Mono" pitchFamily="49" charset="0"/>
              </a:rPr>
              <a:t>-</a:t>
            </a:r>
            <a:r>
              <a:rPr lang="en-US" altLang="zh-TW" sz="2800" dirty="0">
                <a:solidFill>
                  <a:srgbClr val="FF3300"/>
                </a:solidFill>
              </a:rPr>
              <a:t>n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</a:t>
            </a:r>
            <a:r>
              <a:rPr lang="en-US" altLang="zh-TW" sz="1000" dirty="0"/>
              <a:t> </a:t>
            </a:r>
            <a:r>
              <a:rPr lang="en-US" altLang="zh-TW" sz="2800" dirty="0"/>
              <a:t>-</a:t>
            </a:r>
            <a:r>
              <a:rPr lang="en-US" altLang="zh-TW" sz="2400" dirty="0"/>
              <a:t> </a:t>
            </a:r>
            <a:r>
              <a:rPr lang="en-US" altLang="zh-TW" sz="2800" dirty="0"/>
              <a:t>Display with line numbers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more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-</a:t>
            </a:r>
            <a:r>
              <a:rPr lang="en-US" altLang="zh-TW" sz="2400" dirty="0"/>
              <a:t> </a:t>
            </a:r>
            <a:r>
              <a:rPr lang="en-US" altLang="zh-TW" sz="2800" dirty="0"/>
              <a:t>To see a screenful at a time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less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  -</a:t>
            </a:r>
            <a:r>
              <a:rPr lang="en-US" altLang="zh-TW" sz="2000" dirty="0"/>
              <a:t> </a:t>
            </a:r>
            <a:r>
              <a:rPr lang="en-US" altLang="zh-TW" sz="2800" dirty="0"/>
              <a:t>A better version of more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200" dirty="0"/>
              <a:t>    (</a:t>
            </a:r>
            <a:r>
              <a:rPr lang="en-US" altLang="zh-TW" sz="2200" i="1" dirty="0"/>
              <a:t>A pun </a:t>
            </a:r>
            <a:r>
              <a:rPr lang="en-US" altLang="zh-TW" sz="2000" i="1" dirty="0"/>
              <a:t>(</a:t>
            </a:r>
            <a:r>
              <a:rPr lang="zh-TW" altLang="en-US" sz="2000" i="1" dirty="0"/>
              <a:t>雙關語</a:t>
            </a:r>
            <a:r>
              <a:rPr lang="en-US" altLang="zh-TW" sz="2000" i="1" dirty="0"/>
              <a:t>)</a:t>
            </a:r>
            <a:r>
              <a:rPr lang="en-US" altLang="zh-TW" sz="2200" i="1" dirty="0"/>
              <a:t> of the adage </a:t>
            </a:r>
            <a:r>
              <a:rPr lang="en-US" altLang="zh-TW" sz="2000" i="1" dirty="0"/>
              <a:t>(</a:t>
            </a:r>
            <a:r>
              <a:rPr lang="zh-TW" altLang="en-US" sz="2000" i="1" dirty="0"/>
              <a:t>諺語</a:t>
            </a:r>
            <a:r>
              <a:rPr lang="en-US" altLang="zh-TW" sz="2000" i="1" dirty="0"/>
              <a:t>)</a:t>
            </a:r>
            <a:r>
              <a:rPr lang="en-US" altLang="zh-TW" sz="2200" i="1" dirty="0"/>
              <a:t>: </a:t>
            </a:r>
            <a:r>
              <a:rPr lang="en-US" altLang="zh-TW" sz="2200" b="1" i="1" dirty="0"/>
              <a:t>less</a:t>
            </a:r>
            <a:r>
              <a:rPr lang="en-US" altLang="zh-TW" sz="2200" i="1" dirty="0"/>
              <a:t> is often better than</a:t>
            </a:r>
            <a:r>
              <a:rPr lang="en-US" altLang="zh-TW" sz="2200" b="1" i="1" dirty="0"/>
              <a:t> more</a:t>
            </a:r>
            <a:r>
              <a:rPr lang="en-US" altLang="zh-TW" sz="2200" dirty="0"/>
              <a:t>)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0000"/>
                </a:solidFill>
              </a:rPr>
              <a:t>head 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&lt;</a:t>
            </a:r>
            <a:r>
              <a:rPr lang="en-US" altLang="zh-TW" sz="2800" dirty="0">
                <a:solidFill>
                  <a:srgbClr val="FF0000"/>
                </a:solidFill>
              </a:rPr>
              <a:t>filename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FF0000"/>
                </a:solidFill>
              </a:rPr>
              <a:t>  </a:t>
            </a:r>
            <a:r>
              <a:rPr lang="en-US" altLang="zh-TW" sz="2800" dirty="0">
                <a:solidFill>
                  <a:srgbClr val="10068E"/>
                </a:solidFill>
              </a:rPr>
              <a:t>  -</a:t>
            </a:r>
            <a:r>
              <a:rPr lang="en-US" altLang="zh-TW" sz="12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Display the first 10 lines of a file.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800" dirty="0">
                <a:solidFill>
                  <a:srgbClr val="10068E"/>
                </a:solidFill>
              </a:rPr>
              <a:t>	</a:t>
            </a:r>
            <a:r>
              <a:rPr lang="en-US" altLang="zh-TW" sz="2800" dirty="0">
                <a:solidFill>
                  <a:srgbClr val="FF0000"/>
                </a:solidFill>
              </a:rPr>
              <a:t>hea</a:t>
            </a:r>
            <a:r>
              <a:rPr lang="en-US" altLang="zh-TW" sz="2800" spc="-100" dirty="0">
                <a:solidFill>
                  <a:srgbClr val="FF0000"/>
                </a:solidFill>
              </a:rPr>
              <a:t>d </a:t>
            </a:r>
            <a:r>
              <a:rPr lang="en-US" altLang="zh-TW" sz="2800" b="1" spc="-100" dirty="0">
                <a:solidFill>
                  <a:srgbClr val="FF0000"/>
                </a:solidFill>
                <a:latin typeface="Andale Mono" pitchFamily="49" charset="0"/>
              </a:rPr>
              <a:t>-</a:t>
            </a:r>
            <a:r>
              <a:rPr lang="en-US" altLang="zh-TW" sz="2800" i="1" spc="-100" dirty="0">
                <a:solidFill>
                  <a:srgbClr val="FF0000"/>
                </a:solidFill>
              </a:rPr>
              <a:t>n</a:t>
            </a:r>
            <a:r>
              <a:rPr lang="en-US" altLang="zh-TW" sz="2800" spc="-100" dirty="0">
                <a:solidFill>
                  <a:srgbClr val="FF0000"/>
                </a:solidFill>
              </a:rPr>
              <a:t> 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&lt;</a:t>
            </a:r>
            <a:r>
              <a:rPr lang="en-US" altLang="zh-TW" sz="2800" dirty="0">
                <a:solidFill>
                  <a:srgbClr val="FF0000"/>
                </a:solidFill>
              </a:rPr>
              <a:t>f</a:t>
            </a:r>
            <a:r>
              <a:rPr lang="en-US" altLang="zh-TW" sz="2800" spc="-30" dirty="0">
                <a:solidFill>
                  <a:srgbClr val="FF0000"/>
                </a:solidFill>
              </a:rPr>
              <a:t>i</a:t>
            </a:r>
            <a:r>
              <a:rPr lang="en-US" altLang="zh-TW" sz="2800" spc="-60" dirty="0">
                <a:solidFill>
                  <a:srgbClr val="FF0000"/>
                </a:solidFill>
              </a:rPr>
              <a:t>lename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10068E"/>
                </a:solidFill>
              </a:rPr>
              <a:t>-</a:t>
            </a:r>
            <a:r>
              <a:rPr lang="en-US" altLang="zh-TW" sz="12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Displays the first </a:t>
            </a:r>
            <a:r>
              <a:rPr lang="en-US" altLang="zh-TW" sz="2800" i="1" dirty="0">
                <a:solidFill>
                  <a:srgbClr val="10068E"/>
                </a:solidFill>
              </a:rPr>
              <a:t>n</a:t>
            </a:r>
            <a:r>
              <a:rPr lang="en-US" altLang="zh-TW" sz="2800" dirty="0">
                <a:solidFill>
                  <a:srgbClr val="10068E"/>
                </a:solidFill>
              </a:rPr>
              <a:t> lines.</a:t>
            </a:r>
          </a:p>
          <a:p>
            <a:pPr marL="0" indent="0" eaLnBrk="1" hangingPunct="1">
              <a:lnSpc>
                <a:spcPct val="80000"/>
              </a:lnSpc>
              <a:buNone/>
            </a:pPr>
            <a:endParaRPr lang="en-US" altLang="zh-TW" sz="1400" dirty="0">
              <a:solidFill>
                <a:srgbClr val="FF0000"/>
              </a:solidFill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Commands for Viewing Files</a:t>
            </a:r>
            <a:endParaRPr lang="en-US" altLang="zh-TW" kern="0" dirty="0">
              <a:solidFill>
                <a:srgbClr val="1006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0669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9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43000"/>
            <a:ext cx="8686800" cy="57150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cat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      </a:t>
            </a:r>
            <a:r>
              <a:rPr lang="en-US" altLang="zh-TW" sz="2800" dirty="0"/>
              <a:t> </a:t>
            </a:r>
            <a:r>
              <a:rPr lang="en-US" altLang="zh-TW" sz="1400" dirty="0"/>
              <a:t> </a:t>
            </a:r>
            <a:r>
              <a:rPr lang="en-US" altLang="zh-TW" sz="2800" dirty="0"/>
              <a:t>- Display a file on screen </a:t>
            </a:r>
            <a:br>
              <a:rPr lang="en-US" altLang="zh-TW" sz="2800" dirty="0"/>
            </a:br>
            <a:r>
              <a:rPr lang="en-US" altLang="zh-TW" sz="2800" dirty="0">
                <a:solidFill>
                  <a:srgbClr val="FF3300"/>
                </a:solidFill>
              </a:rPr>
              <a:t>cat </a:t>
            </a:r>
            <a:r>
              <a:rPr lang="en-US" altLang="zh-TW" sz="2800" b="1" dirty="0">
                <a:solidFill>
                  <a:srgbClr val="FF3300"/>
                </a:solidFill>
                <a:latin typeface="Andale Mono" pitchFamily="49" charset="0"/>
              </a:rPr>
              <a:t>-</a:t>
            </a:r>
            <a:r>
              <a:rPr lang="en-US" altLang="zh-TW" sz="2800" dirty="0">
                <a:solidFill>
                  <a:srgbClr val="FF3300"/>
                </a:solidFill>
              </a:rPr>
              <a:t>n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</a:t>
            </a:r>
            <a:r>
              <a:rPr lang="en-US" altLang="zh-TW" sz="1000" dirty="0"/>
              <a:t> </a:t>
            </a:r>
            <a:r>
              <a:rPr lang="en-US" altLang="zh-TW" sz="2800" dirty="0"/>
              <a:t>-</a:t>
            </a:r>
            <a:r>
              <a:rPr lang="en-US" altLang="zh-TW" sz="2400" dirty="0"/>
              <a:t> </a:t>
            </a:r>
            <a:r>
              <a:rPr lang="en-US" altLang="zh-TW" sz="2800" dirty="0"/>
              <a:t>Display with line numbers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more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-</a:t>
            </a:r>
            <a:r>
              <a:rPr lang="en-US" altLang="zh-TW" sz="2400" dirty="0"/>
              <a:t> </a:t>
            </a:r>
            <a:r>
              <a:rPr lang="en-US" altLang="zh-TW" sz="2800" dirty="0"/>
              <a:t>To see a screenful at a time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less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  -</a:t>
            </a:r>
            <a:r>
              <a:rPr lang="en-US" altLang="zh-TW" sz="2000" dirty="0"/>
              <a:t> </a:t>
            </a:r>
            <a:r>
              <a:rPr lang="en-US" altLang="zh-TW" sz="2800" dirty="0"/>
              <a:t>A better version of more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200" dirty="0"/>
              <a:t>    (</a:t>
            </a:r>
            <a:r>
              <a:rPr lang="en-US" altLang="zh-TW" sz="2200" i="1" dirty="0"/>
              <a:t>A pun </a:t>
            </a:r>
            <a:r>
              <a:rPr lang="en-US" altLang="zh-TW" sz="2000" i="1" dirty="0"/>
              <a:t>(</a:t>
            </a:r>
            <a:r>
              <a:rPr lang="zh-TW" altLang="en-US" sz="2000" i="1" dirty="0"/>
              <a:t>雙關語</a:t>
            </a:r>
            <a:r>
              <a:rPr lang="en-US" altLang="zh-TW" sz="2000" i="1" dirty="0"/>
              <a:t>)</a:t>
            </a:r>
            <a:r>
              <a:rPr lang="en-US" altLang="zh-TW" sz="2200" i="1" dirty="0"/>
              <a:t> of the adage </a:t>
            </a:r>
            <a:r>
              <a:rPr lang="en-US" altLang="zh-TW" sz="2000" i="1" dirty="0"/>
              <a:t>(</a:t>
            </a:r>
            <a:r>
              <a:rPr lang="zh-TW" altLang="en-US" sz="2000" i="1" dirty="0"/>
              <a:t>諺語</a:t>
            </a:r>
            <a:r>
              <a:rPr lang="en-US" altLang="zh-TW" sz="2000" i="1" dirty="0"/>
              <a:t>)</a:t>
            </a:r>
            <a:r>
              <a:rPr lang="en-US" altLang="zh-TW" sz="2200" i="1" dirty="0"/>
              <a:t>: </a:t>
            </a:r>
            <a:r>
              <a:rPr lang="en-US" altLang="zh-TW" sz="2200" b="1" i="1" dirty="0"/>
              <a:t>less</a:t>
            </a:r>
            <a:r>
              <a:rPr lang="en-US" altLang="zh-TW" sz="2200" i="1" dirty="0"/>
              <a:t> is often better than</a:t>
            </a:r>
            <a:r>
              <a:rPr lang="en-US" altLang="zh-TW" sz="2200" b="1" i="1" dirty="0"/>
              <a:t> more</a:t>
            </a:r>
            <a:r>
              <a:rPr lang="en-US" altLang="zh-TW" sz="2200" dirty="0"/>
              <a:t>)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head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 -</a:t>
            </a:r>
            <a:r>
              <a:rPr lang="en-US" altLang="zh-TW" sz="1200" dirty="0"/>
              <a:t> </a:t>
            </a:r>
            <a:r>
              <a:rPr lang="en-US" altLang="zh-TW" sz="2800" dirty="0"/>
              <a:t>Display the first 10 lines of a file.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800" dirty="0"/>
              <a:t>	</a:t>
            </a:r>
            <a:r>
              <a:rPr lang="en-US" altLang="zh-TW" sz="2800" dirty="0">
                <a:solidFill>
                  <a:srgbClr val="FF3300"/>
                </a:solidFill>
              </a:rPr>
              <a:t>hea</a:t>
            </a:r>
            <a:r>
              <a:rPr lang="en-US" altLang="zh-TW" sz="2800" spc="-100" dirty="0">
                <a:solidFill>
                  <a:srgbClr val="FF3300"/>
                </a:solidFill>
              </a:rPr>
              <a:t>d </a:t>
            </a:r>
            <a:r>
              <a:rPr lang="en-US" altLang="zh-TW" sz="2800" b="1" spc="-100" dirty="0">
                <a:solidFill>
                  <a:srgbClr val="FF3300"/>
                </a:solidFill>
                <a:latin typeface="Andale Mono" pitchFamily="49" charset="0"/>
              </a:rPr>
              <a:t>-</a:t>
            </a:r>
            <a:r>
              <a:rPr lang="en-US" altLang="zh-TW" sz="2800" i="1" spc="-100" dirty="0">
                <a:solidFill>
                  <a:srgbClr val="FF3300"/>
                </a:solidFill>
              </a:rPr>
              <a:t>n</a:t>
            </a:r>
            <a:r>
              <a:rPr lang="en-US" altLang="zh-TW" sz="2800" spc="-100" dirty="0">
                <a:solidFill>
                  <a:srgbClr val="FF3300"/>
                </a:solidFill>
              </a:rPr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</a:t>
            </a:r>
            <a:r>
              <a:rPr lang="en-US" altLang="zh-TW" sz="2800" spc="-30" dirty="0"/>
              <a:t>i</a:t>
            </a:r>
            <a:r>
              <a:rPr lang="en-US" altLang="zh-TW" sz="2800" spc="-60" dirty="0"/>
              <a:t>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-</a:t>
            </a:r>
            <a:r>
              <a:rPr lang="en-US" altLang="zh-TW" sz="1200" dirty="0"/>
              <a:t> </a:t>
            </a:r>
            <a:r>
              <a:rPr lang="en-US" altLang="zh-TW" sz="2800" dirty="0"/>
              <a:t>Displays the first </a:t>
            </a:r>
            <a:r>
              <a:rPr lang="en-US" altLang="zh-TW" sz="2800" i="1" dirty="0"/>
              <a:t>n</a:t>
            </a:r>
            <a:r>
              <a:rPr lang="en-US" altLang="zh-TW" sz="2800" dirty="0"/>
              <a:t> lines.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>
              <a:solidFill>
                <a:srgbClr val="FF0000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0000"/>
                </a:solidFill>
              </a:rPr>
              <a:t>tail 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&lt;</a:t>
            </a:r>
            <a:r>
              <a:rPr lang="en-US" altLang="zh-TW" sz="2800" dirty="0">
                <a:solidFill>
                  <a:srgbClr val="FF0000"/>
                </a:solidFill>
              </a:rPr>
              <a:t>filename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FF0000"/>
                </a:solidFill>
              </a:rPr>
              <a:t>       </a:t>
            </a:r>
            <a:r>
              <a:rPr lang="en-US" altLang="zh-TW" sz="2800" dirty="0">
                <a:solidFill>
                  <a:srgbClr val="10068E"/>
                </a:solidFill>
              </a:rPr>
              <a:t>- Display the last 10 lines of a file.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800" dirty="0">
                <a:solidFill>
                  <a:srgbClr val="FF0000"/>
                </a:solidFill>
              </a:rPr>
              <a:t>	tail </a:t>
            </a:r>
            <a:r>
              <a:rPr lang="en-US" altLang="zh-TW" sz="2800" b="1" dirty="0">
                <a:solidFill>
                  <a:srgbClr val="FF0000"/>
                </a:solidFill>
                <a:latin typeface="Andale Mono" pitchFamily="49" charset="0"/>
              </a:rPr>
              <a:t>-</a:t>
            </a:r>
            <a:r>
              <a:rPr lang="en-US" altLang="zh-TW" sz="2800" i="1" dirty="0">
                <a:solidFill>
                  <a:srgbClr val="FF0000"/>
                </a:solidFill>
              </a:rPr>
              <a:t>n</a:t>
            </a:r>
            <a:r>
              <a:rPr lang="en-US" altLang="zh-TW" sz="2800" dirty="0">
                <a:solidFill>
                  <a:srgbClr val="FF0000"/>
                </a:solidFill>
              </a:rPr>
              <a:t> 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&lt;</a:t>
            </a:r>
            <a:r>
              <a:rPr lang="en-US" altLang="zh-TW" sz="2800" dirty="0">
                <a:solidFill>
                  <a:srgbClr val="FF0000"/>
                </a:solidFill>
              </a:rPr>
              <a:t>filename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FF0000"/>
                </a:solidFill>
              </a:rPr>
              <a:t>  </a:t>
            </a:r>
            <a:r>
              <a:rPr lang="en-US" altLang="zh-TW" sz="2800" dirty="0">
                <a:solidFill>
                  <a:srgbClr val="10068E"/>
                </a:solidFill>
              </a:rPr>
              <a:t>-</a:t>
            </a:r>
            <a:r>
              <a:rPr lang="en-US" altLang="zh-TW" sz="20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Displays the last </a:t>
            </a:r>
            <a:r>
              <a:rPr lang="en-US" altLang="zh-TW" sz="2800" i="1" dirty="0">
                <a:solidFill>
                  <a:srgbClr val="10068E"/>
                </a:solidFill>
              </a:rPr>
              <a:t>n</a:t>
            </a:r>
            <a:r>
              <a:rPr lang="en-US" altLang="zh-TW" sz="2800" dirty="0">
                <a:solidFill>
                  <a:srgbClr val="10068E"/>
                </a:solidFill>
              </a:rPr>
              <a:t> lines.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Commands for Viewing Files</a:t>
            </a:r>
            <a:endParaRPr lang="en-US" altLang="zh-TW" kern="0" dirty="0">
              <a:solidFill>
                <a:srgbClr val="1006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97101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6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969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800" dirty="0">
                <a:solidFill>
                  <a:srgbClr val="10068E"/>
                </a:solidFill>
              </a:rPr>
              <a:t>Course Requirements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pPr eaLnBrk="1" hangingPunct="1">
              <a:spcBef>
                <a:spcPts val="1800"/>
              </a:spcBef>
              <a:buFontTx/>
              <a:buNone/>
            </a:pPr>
            <a:r>
              <a:rPr lang="en-US" altLang="zh-TW" dirty="0"/>
              <a:t>Midterm</a:t>
            </a:r>
          </a:p>
          <a:p>
            <a:pPr eaLnBrk="1" hangingPunct="1">
              <a:spcBef>
                <a:spcPts val="1800"/>
              </a:spcBef>
              <a:buFontTx/>
              <a:buNone/>
            </a:pPr>
            <a:r>
              <a:rPr lang="en-US" altLang="zh-TW" dirty="0"/>
              <a:t>Final</a:t>
            </a:r>
          </a:p>
          <a:p>
            <a:pPr eaLnBrk="1" hangingPunct="1">
              <a:spcBef>
                <a:spcPts val="1800"/>
              </a:spcBef>
              <a:buFontTx/>
              <a:buNone/>
            </a:pPr>
            <a:r>
              <a:rPr lang="en-US" altLang="zh-TW" dirty="0"/>
              <a:t>Class Attendance Participation and Quizzes</a:t>
            </a:r>
          </a:p>
          <a:p>
            <a:pPr eaLnBrk="1" hangingPunct="1">
              <a:spcBef>
                <a:spcPts val="1800"/>
              </a:spcBef>
              <a:buFontTx/>
              <a:buNone/>
            </a:pPr>
            <a:r>
              <a:rPr lang="en-US" altLang="zh-TW" dirty="0">
                <a:solidFill>
                  <a:srgbClr val="FF0000"/>
                </a:solidFill>
              </a:rPr>
              <a:t>Programming Assignments</a:t>
            </a:r>
          </a:p>
          <a:p>
            <a:pPr eaLnBrk="1" hangingPunct="1">
              <a:spcBef>
                <a:spcPts val="1800"/>
              </a:spcBef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4063750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43000"/>
            <a:ext cx="8686800" cy="57150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cat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      </a:t>
            </a:r>
            <a:r>
              <a:rPr lang="en-US" altLang="zh-TW" sz="2800" dirty="0"/>
              <a:t> </a:t>
            </a:r>
            <a:r>
              <a:rPr lang="en-US" altLang="zh-TW" sz="1400" dirty="0"/>
              <a:t> </a:t>
            </a:r>
            <a:r>
              <a:rPr lang="en-US" altLang="zh-TW" sz="2800" dirty="0"/>
              <a:t>- Display a file on screen </a:t>
            </a:r>
            <a:br>
              <a:rPr lang="en-US" altLang="zh-TW" sz="2800" dirty="0"/>
            </a:br>
            <a:r>
              <a:rPr lang="en-US" altLang="zh-TW" sz="2800" dirty="0">
                <a:solidFill>
                  <a:srgbClr val="FF3300"/>
                </a:solidFill>
              </a:rPr>
              <a:t>cat </a:t>
            </a:r>
            <a:r>
              <a:rPr lang="en-US" altLang="zh-TW" sz="2800" b="1" dirty="0">
                <a:solidFill>
                  <a:srgbClr val="FF3300"/>
                </a:solidFill>
                <a:latin typeface="Andale Mono" pitchFamily="49" charset="0"/>
              </a:rPr>
              <a:t>-</a:t>
            </a:r>
            <a:r>
              <a:rPr lang="en-US" altLang="zh-TW" sz="2800" dirty="0">
                <a:solidFill>
                  <a:srgbClr val="FF3300"/>
                </a:solidFill>
              </a:rPr>
              <a:t>n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</a:t>
            </a:r>
            <a:r>
              <a:rPr lang="en-US" altLang="zh-TW" sz="1000" dirty="0"/>
              <a:t> </a:t>
            </a:r>
            <a:r>
              <a:rPr lang="en-US" altLang="zh-TW" sz="2800" dirty="0"/>
              <a:t>-</a:t>
            </a:r>
            <a:r>
              <a:rPr lang="en-US" altLang="zh-TW" sz="2400" dirty="0"/>
              <a:t> </a:t>
            </a:r>
            <a:r>
              <a:rPr lang="en-US" altLang="zh-TW" sz="2800" dirty="0"/>
              <a:t>Display with line numbers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more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-</a:t>
            </a:r>
            <a:r>
              <a:rPr lang="en-US" altLang="zh-TW" sz="2400" dirty="0"/>
              <a:t> </a:t>
            </a:r>
            <a:r>
              <a:rPr lang="en-US" altLang="zh-TW" sz="2800" dirty="0"/>
              <a:t>To see a screenful at a time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less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  -</a:t>
            </a:r>
            <a:r>
              <a:rPr lang="en-US" altLang="zh-TW" sz="2000" dirty="0"/>
              <a:t> </a:t>
            </a:r>
            <a:r>
              <a:rPr lang="en-US" altLang="zh-TW" sz="2800" dirty="0"/>
              <a:t>A better version of more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200" dirty="0"/>
              <a:t>    (</a:t>
            </a:r>
            <a:r>
              <a:rPr lang="en-US" altLang="zh-TW" sz="2200" i="1" dirty="0"/>
              <a:t>A pun </a:t>
            </a:r>
            <a:r>
              <a:rPr lang="en-US" altLang="zh-TW" sz="2000" i="1" dirty="0"/>
              <a:t>(</a:t>
            </a:r>
            <a:r>
              <a:rPr lang="zh-TW" altLang="en-US" sz="2000" i="1" dirty="0"/>
              <a:t>雙關語</a:t>
            </a:r>
            <a:r>
              <a:rPr lang="en-US" altLang="zh-TW" sz="2000" i="1" dirty="0"/>
              <a:t>)</a:t>
            </a:r>
            <a:r>
              <a:rPr lang="en-US" altLang="zh-TW" sz="2200" i="1" dirty="0"/>
              <a:t> of the adage </a:t>
            </a:r>
            <a:r>
              <a:rPr lang="en-US" altLang="zh-TW" sz="2000" i="1" dirty="0"/>
              <a:t>(</a:t>
            </a:r>
            <a:r>
              <a:rPr lang="zh-TW" altLang="en-US" sz="2000" i="1" dirty="0"/>
              <a:t>諺語</a:t>
            </a:r>
            <a:r>
              <a:rPr lang="en-US" altLang="zh-TW" sz="2000" i="1" dirty="0"/>
              <a:t>)</a:t>
            </a:r>
            <a:r>
              <a:rPr lang="en-US" altLang="zh-TW" sz="2200" i="1" dirty="0"/>
              <a:t>: </a:t>
            </a:r>
            <a:r>
              <a:rPr lang="en-US" altLang="zh-TW" sz="2200" b="1" i="1" dirty="0"/>
              <a:t>less</a:t>
            </a:r>
            <a:r>
              <a:rPr lang="en-US" altLang="zh-TW" sz="2200" i="1" dirty="0"/>
              <a:t> is often better than</a:t>
            </a:r>
            <a:r>
              <a:rPr lang="en-US" altLang="zh-TW" sz="2200" b="1" i="1" dirty="0"/>
              <a:t> more</a:t>
            </a:r>
            <a:r>
              <a:rPr lang="en-US" altLang="zh-TW" sz="2200" dirty="0"/>
              <a:t>)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head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 -</a:t>
            </a:r>
            <a:r>
              <a:rPr lang="en-US" altLang="zh-TW" sz="1200" dirty="0"/>
              <a:t> </a:t>
            </a:r>
            <a:r>
              <a:rPr lang="en-US" altLang="zh-TW" sz="2800" dirty="0"/>
              <a:t>Display the first 10 lines of a file.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800" dirty="0"/>
              <a:t>	</a:t>
            </a:r>
            <a:r>
              <a:rPr lang="en-US" altLang="zh-TW" sz="2800" dirty="0">
                <a:solidFill>
                  <a:srgbClr val="FF3300"/>
                </a:solidFill>
              </a:rPr>
              <a:t>hea</a:t>
            </a:r>
            <a:r>
              <a:rPr lang="en-US" altLang="zh-TW" sz="2800" spc="-100" dirty="0">
                <a:solidFill>
                  <a:srgbClr val="FF3300"/>
                </a:solidFill>
              </a:rPr>
              <a:t>d </a:t>
            </a:r>
            <a:r>
              <a:rPr lang="en-US" altLang="zh-TW" sz="2800" b="1" spc="-100" dirty="0">
                <a:solidFill>
                  <a:srgbClr val="FF3300"/>
                </a:solidFill>
                <a:latin typeface="Andale Mono" pitchFamily="49" charset="0"/>
              </a:rPr>
              <a:t>-</a:t>
            </a:r>
            <a:r>
              <a:rPr lang="en-US" altLang="zh-TW" sz="2800" i="1" spc="-100" dirty="0">
                <a:solidFill>
                  <a:srgbClr val="FF3300"/>
                </a:solidFill>
              </a:rPr>
              <a:t>n</a:t>
            </a:r>
            <a:r>
              <a:rPr lang="en-US" altLang="zh-TW" sz="2800" spc="-100" dirty="0">
                <a:solidFill>
                  <a:srgbClr val="FF3300"/>
                </a:solidFill>
              </a:rPr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</a:t>
            </a:r>
            <a:r>
              <a:rPr lang="en-US" altLang="zh-TW" sz="2800" spc="-30" dirty="0"/>
              <a:t>i</a:t>
            </a:r>
            <a:r>
              <a:rPr lang="en-US" altLang="zh-TW" sz="2800" spc="-60" dirty="0"/>
              <a:t>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-</a:t>
            </a:r>
            <a:r>
              <a:rPr lang="en-US" altLang="zh-TW" sz="1200" dirty="0"/>
              <a:t> </a:t>
            </a:r>
            <a:r>
              <a:rPr lang="en-US" altLang="zh-TW" sz="2800" dirty="0"/>
              <a:t>Displays the first </a:t>
            </a:r>
            <a:r>
              <a:rPr lang="en-US" altLang="zh-TW" sz="2800" i="1" dirty="0"/>
              <a:t>n</a:t>
            </a:r>
            <a:r>
              <a:rPr lang="en-US" altLang="zh-TW" sz="2800" dirty="0"/>
              <a:t> lines.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>
              <a:solidFill>
                <a:srgbClr val="FF0000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tail</a:t>
            </a:r>
            <a:r>
              <a:rPr lang="en-US" altLang="zh-TW" sz="2800" dirty="0">
                <a:solidFill>
                  <a:srgbClr val="FF0000"/>
                </a:solidFill>
              </a:rPr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FF0000"/>
                </a:solidFill>
              </a:rPr>
              <a:t>       </a:t>
            </a:r>
            <a:r>
              <a:rPr lang="en-US" altLang="zh-TW" sz="2800" dirty="0"/>
              <a:t>- Display the last 10 lines of a file.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800" dirty="0">
                <a:solidFill>
                  <a:srgbClr val="FF0000"/>
                </a:solidFill>
              </a:rPr>
              <a:t>	</a:t>
            </a:r>
            <a:r>
              <a:rPr lang="en-US" altLang="zh-TW" sz="2800" dirty="0">
                <a:solidFill>
                  <a:srgbClr val="FF3300"/>
                </a:solidFill>
              </a:rPr>
              <a:t>tail </a:t>
            </a:r>
            <a:r>
              <a:rPr lang="en-US" altLang="zh-TW" sz="2800" b="1" dirty="0">
                <a:solidFill>
                  <a:srgbClr val="FF3300"/>
                </a:solidFill>
                <a:latin typeface="Andale Mono" pitchFamily="49" charset="0"/>
              </a:rPr>
              <a:t>-</a:t>
            </a:r>
            <a:r>
              <a:rPr lang="en-US" altLang="zh-TW" sz="2800" i="1" dirty="0">
                <a:solidFill>
                  <a:srgbClr val="FF3300"/>
                </a:solidFill>
              </a:rPr>
              <a:t>n</a:t>
            </a:r>
            <a:r>
              <a:rPr lang="en-US" altLang="zh-TW" sz="2800" dirty="0">
                <a:solidFill>
                  <a:srgbClr val="FF0000"/>
                </a:solidFill>
              </a:rPr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FF0000"/>
                </a:solidFill>
              </a:rPr>
              <a:t>  </a:t>
            </a:r>
            <a:r>
              <a:rPr lang="en-US" altLang="zh-TW" sz="2800" dirty="0"/>
              <a:t>-</a:t>
            </a:r>
            <a:r>
              <a:rPr lang="en-US" altLang="zh-TW" sz="2000" dirty="0"/>
              <a:t> </a:t>
            </a:r>
            <a:r>
              <a:rPr lang="en-US" altLang="zh-TW" sz="2800" dirty="0"/>
              <a:t>Displays the last </a:t>
            </a:r>
            <a:r>
              <a:rPr lang="en-US" altLang="zh-TW" sz="2800" i="1" dirty="0"/>
              <a:t>n</a:t>
            </a:r>
            <a:r>
              <a:rPr lang="en-US" altLang="zh-TW" sz="2800" dirty="0"/>
              <a:t> lines.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endParaRPr lang="en-US" altLang="zh-TW" sz="1400" dirty="0">
              <a:solidFill>
                <a:srgbClr val="FF0000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0000"/>
                </a:solidFill>
              </a:rPr>
              <a:t>paste 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&lt;</a:t>
            </a:r>
            <a:r>
              <a:rPr lang="en-US" altLang="zh-TW" sz="2800" dirty="0">
                <a:solidFill>
                  <a:srgbClr val="FF0000"/>
                </a:solidFill>
              </a:rPr>
              <a:t>filenames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FF0000"/>
                </a:solidFill>
              </a:rPr>
              <a:t> - </a:t>
            </a:r>
            <a:r>
              <a:rPr lang="en-US" altLang="zh-TW" sz="2800" dirty="0">
                <a:solidFill>
                  <a:srgbClr val="10068E"/>
                </a:solidFill>
              </a:rPr>
              <a:t>Display the files in columns.</a:t>
            </a:r>
            <a:br>
              <a:rPr lang="en-US" altLang="zh-TW" sz="2800" dirty="0">
                <a:solidFill>
                  <a:srgbClr val="10068E"/>
                </a:solidFill>
              </a:rPr>
            </a:br>
            <a:r>
              <a:rPr lang="en-US" altLang="zh-TW" sz="2800" dirty="0">
                <a:solidFill>
                  <a:srgbClr val="FF0000"/>
                </a:solidFill>
              </a:rPr>
              <a:t>paste -d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 &lt;</a:t>
            </a:r>
            <a:r>
              <a:rPr lang="en-US" altLang="zh-TW" sz="2800" dirty="0">
                <a:solidFill>
                  <a:srgbClr val="FF0000"/>
                </a:solidFill>
              </a:rPr>
              <a:t>string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FF0000"/>
                </a:solidFill>
              </a:rPr>
              <a:t> 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&lt;</a:t>
            </a:r>
            <a:r>
              <a:rPr lang="en-US" altLang="zh-TW" sz="2800" dirty="0">
                <a:solidFill>
                  <a:srgbClr val="FF0000"/>
                </a:solidFill>
              </a:rPr>
              <a:t>files</a:t>
            </a:r>
            <a:r>
              <a:rPr lang="en-US" altLang="zh-TW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&gt;</a:t>
            </a:r>
            <a:r>
              <a:rPr lang="en-US" altLang="zh-TW" sz="24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-</a:t>
            </a:r>
            <a:r>
              <a:rPr lang="en-US" altLang="zh-TW" sz="24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Use characte</a:t>
            </a:r>
            <a:r>
              <a:rPr lang="en-US" altLang="zh-TW" sz="2800" spc="-100" dirty="0">
                <a:solidFill>
                  <a:srgbClr val="10068E"/>
                </a:solidFill>
              </a:rPr>
              <a:t>r</a:t>
            </a:r>
            <a:r>
              <a:rPr lang="en-US" altLang="zh-TW" sz="2800" spc="-300" dirty="0">
                <a:solidFill>
                  <a:srgbClr val="10068E"/>
                </a:solidFill>
              </a:rPr>
              <a:t>(s)</a:t>
            </a:r>
            <a:r>
              <a:rPr lang="en-US" altLang="zh-TW" sz="2800" spc="-1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of </a:t>
            </a:r>
            <a:r>
              <a:rPr lang="en-US" altLang="zh-TW" sz="2800" dirty="0">
                <a:solidFill>
                  <a:srgbClr val="10068E"/>
                </a:solidFill>
                <a:latin typeface="Arial Narrow" panose="020B0606020202030204" pitchFamily="34" charset="0"/>
              </a:rPr>
              <a:t>&lt;</a:t>
            </a:r>
            <a:r>
              <a:rPr lang="en-US" altLang="zh-TW" sz="2800" dirty="0">
                <a:solidFill>
                  <a:srgbClr val="10068E"/>
                </a:solidFill>
              </a:rPr>
              <a:t>string</a:t>
            </a:r>
            <a:r>
              <a:rPr lang="en-US" altLang="zh-TW" sz="2800" dirty="0">
                <a:solidFill>
                  <a:srgbClr val="10068E"/>
                </a:solidFill>
                <a:latin typeface="Arial Narrow" panose="020B0606020202030204" pitchFamily="34" charset="0"/>
              </a:rPr>
              <a:t>&gt;</a:t>
            </a:r>
            <a:br>
              <a:rPr lang="en-US" altLang="zh-TW" sz="2800" dirty="0">
                <a:solidFill>
                  <a:srgbClr val="10068E"/>
                </a:solidFill>
              </a:rPr>
            </a:br>
            <a:r>
              <a:rPr lang="en-US" altLang="zh-TW" sz="2800" dirty="0">
                <a:solidFill>
                  <a:srgbClr val="10068E"/>
                </a:solidFill>
              </a:rPr>
              <a:t>                                        as</a:t>
            </a:r>
            <a:r>
              <a:rPr lang="en-US" altLang="zh-TW" sz="24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column</a:t>
            </a:r>
            <a:r>
              <a:rPr lang="en-US" altLang="zh-TW" sz="2000" dirty="0">
                <a:solidFill>
                  <a:srgbClr val="10068E"/>
                </a:solidFill>
              </a:rPr>
              <a:t> </a:t>
            </a:r>
            <a:r>
              <a:rPr lang="en-US" altLang="zh-TW" sz="2800" dirty="0">
                <a:solidFill>
                  <a:srgbClr val="10068E"/>
                </a:solidFill>
              </a:rPr>
              <a:t>delimiters</a:t>
            </a:r>
            <a:r>
              <a:rPr lang="en-US" altLang="zh-TW" sz="2000" dirty="0">
                <a:solidFill>
                  <a:srgbClr val="10068E"/>
                </a:solidFill>
              </a:rPr>
              <a:t> </a:t>
            </a:r>
            <a:r>
              <a:rPr lang="en-US" altLang="zh-TW" sz="2400" dirty="0">
                <a:solidFill>
                  <a:srgbClr val="10068E"/>
                </a:solidFill>
              </a:rPr>
              <a:t>(</a:t>
            </a:r>
            <a:r>
              <a:rPr lang="zh-TW" altLang="en-US" sz="2200" b="1" dirty="0">
                <a:solidFill>
                  <a:srgbClr val="10068E"/>
                </a:solidFill>
              </a:rPr>
              <a:t>定界符</a:t>
            </a:r>
            <a:r>
              <a:rPr lang="en-US" altLang="zh-TW" sz="2400" dirty="0">
                <a:solidFill>
                  <a:srgbClr val="10068E"/>
                </a:solidFill>
              </a:rPr>
              <a:t>)</a:t>
            </a:r>
            <a:endParaRPr lang="en-US" altLang="zh-TW" sz="2800" dirty="0">
              <a:solidFill>
                <a:srgbClr val="10068E"/>
              </a:solidFill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Commands for Viewing Files</a:t>
            </a:r>
            <a:endParaRPr lang="en-US" altLang="zh-TW" kern="0" dirty="0">
              <a:solidFill>
                <a:srgbClr val="1006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2972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69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2743200"/>
            <a:ext cx="8686800" cy="3429000"/>
          </a:xfrm>
          <a:noFill/>
        </p:spPr>
        <p:txBody>
          <a:bodyPr/>
          <a:lstStyle/>
          <a:p>
            <a:pPr eaLnBrk="1" hangingPunct="1">
              <a:lnSpc>
                <a:spcPct val="85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rgbClr val="FF3300"/>
                </a:solidFill>
              </a:rPr>
              <a:t>tac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- Display file upside-down (</a:t>
            </a:r>
            <a:r>
              <a:rPr lang="en-US" altLang="zh-TW" sz="2800" dirty="0" err="1">
                <a:solidFill>
                  <a:srgbClr val="FF3300"/>
                </a:solidFill>
              </a:rPr>
              <a:t>cat</a:t>
            </a:r>
            <a:r>
              <a:rPr lang="en-US" altLang="zh-TW" sz="2800" dirty="0" err="1">
                <a:sym typeface="Wingdings" panose="05000000000000000000" pitchFamily="2" charset="2"/>
              </a:rPr>
              <a:t></a:t>
            </a:r>
            <a:r>
              <a:rPr lang="en-US" altLang="zh-TW" sz="2800" dirty="0" err="1">
                <a:solidFill>
                  <a:srgbClr val="FF3300"/>
                </a:solidFill>
              </a:rPr>
              <a:t>tac</a:t>
            </a:r>
            <a:r>
              <a:rPr lang="en-US" altLang="zh-TW" sz="2800" dirty="0"/>
              <a:t>). </a:t>
            </a:r>
            <a:br>
              <a:rPr lang="en-US" altLang="zh-TW" sz="2800" dirty="0"/>
            </a:br>
            <a:endParaRPr lang="en-US" altLang="zh-TW" sz="2000" dirty="0"/>
          </a:p>
          <a:p>
            <a:pPr eaLnBrk="1" hangingPunct="1">
              <a:lnSpc>
                <a:spcPct val="85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rgbClr val="FF3300"/>
                </a:solidFill>
              </a:rPr>
              <a:t>rev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- Display each line reversed. </a:t>
            </a:r>
          </a:p>
          <a:p>
            <a:pPr eaLnBrk="1" hangingPunct="1">
              <a:lnSpc>
                <a:spcPct val="85000"/>
              </a:lnSpc>
              <a:spcBef>
                <a:spcPts val="0"/>
              </a:spcBef>
            </a:pPr>
            <a:endParaRPr lang="en-US" altLang="zh-TW" sz="2800" dirty="0"/>
          </a:p>
          <a:p>
            <a:pPr eaLnBrk="1" hangingPunct="1">
              <a:lnSpc>
                <a:spcPct val="85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rgbClr val="FF3300"/>
                </a:solidFill>
              </a:rPr>
              <a:t>fold</a:t>
            </a:r>
            <a:r>
              <a:rPr lang="en-US" altLang="zh-TW" sz="24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1400" dirty="0"/>
              <a:t> </a:t>
            </a:r>
            <a:r>
              <a:rPr lang="en-US" altLang="zh-TW" sz="2800" dirty="0"/>
              <a:t>-</a:t>
            </a:r>
            <a:r>
              <a:rPr lang="en-US" altLang="zh-TW" sz="2400" dirty="0"/>
              <a:t> </a:t>
            </a:r>
            <a:r>
              <a:rPr lang="en-US" altLang="zh-TW" sz="2800" dirty="0"/>
              <a:t>Display with text-width wrapping.</a:t>
            </a:r>
          </a:p>
          <a:p>
            <a:pPr eaLnBrk="1" hangingPunct="1">
              <a:lnSpc>
                <a:spcPct val="85000"/>
              </a:lnSpc>
              <a:spcBef>
                <a:spcPts val="0"/>
              </a:spcBef>
            </a:pPr>
            <a:endParaRPr lang="en-US" altLang="zh-TW" sz="2800" dirty="0"/>
          </a:p>
          <a:p>
            <a:pPr eaLnBrk="1" hangingPunct="1">
              <a:lnSpc>
                <a:spcPct val="85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rgbClr val="FF3300"/>
                </a:solidFill>
              </a:rPr>
              <a:t>join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sortedfile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sortedfile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-</a:t>
            </a:r>
            <a:r>
              <a:rPr lang="en-US" altLang="zh-TW" sz="2000" dirty="0"/>
              <a:t> </a:t>
            </a:r>
            <a:r>
              <a:rPr lang="en-US" altLang="zh-TW" sz="2800" dirty="0"/>
              <a:t>Join and display lines 					    that share a key. </a:t>
            </a:r>
            <a:br>
              <a:rPr lang="en-US" altLang="zh-TW" sz="2800" dirty="0"/>
            </a:br>
            <a:r>
              <a:rPr lang="en-US" altLang="zh-TW" sz="2800" dirty="0"/>
              <a:t>					    (default key is the </a:t>
            </a:r>
            <a:br>
              <a:rPr lang="en-US" altLang="zh-TW" sz="2800" dirty="0"/>
            </a:br>
            <a:r>
              <a:rPr lang="en-US" altLang="zh-TW" sz="2800" dirty="0"/>
              <a:t>					     </a:t>
            </a:r>
            <a:r>
              <a:rPr lang="en-US" altLang="zh-TW" sz="1400" dirty="0"/>
              <a:t> </a:t>
            </a:r>
            <a:r>
              <a:rPr lang="en-US" altLang="zh-TW" sz="2800" spc="100" dirty="0"/>
              <a:t>li</a:t>
            </a:r>
            <a:r>
              <a:rPr lang="en-US" altLang="zh-TW" sz="2800" dirty="0"/>
              <a:t>ne's </a:t>
            </a:r>
            <a:r>
              <a:rPr lang="en-US" altLang="zh-TW" sz="2800" spc="100" dirty="0"/>
              <a:t>f</a:t>
            </a:r>
            <a:r>
              <a:rPr lang="en-US" altLang="zh-TW" sz="2800" dirty="0"/>
              <a:t>irst word).</a:t>
            </a:r>
          </a:p>
          <a:p>
            <a:pPr eaLnBrk="1" hangingPunct="1"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zh-TW" sz="2000" dirty="0"/>
              <a:t>	</a:t>
            </a:r>
            <a:endParaRPr lang="en-US" altLang="zh-TW" sz="2000" dirty="0">
              <a:solidFill>
                <a:srgbClr val="FF0000"/>
              </a:solidFill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Commands for Viewing Files</a:t>
            </a:r>
            <a:endParaRPr lang="en-US" altLang="zh-TW" kern="0" dirty="0">
              <a:solidFill>
                <a:srgbClr val="10068E"/>
              </a:solidFill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457200" y="609600"/>
            <a:ext cx="8229600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lang="en-US" altLang="zh-TW" sz="4000" dirty="0">
                <a:solidFill>
                  <a:srgbClr val="10068E"/>
                </a:solidFill>
              </a:rPr>
              <a:t>Commands which Can Be Useful, </a:t>
            </a:r>
          </a:p>
          <a:p>
            <a:pPr eaLnBrk="1" hangingPunct="1">
              <a:defRPr/>
            </a:pPr>
            <a:r>
              <a:rPr lang="en-US" altLang="zh-TW" sz="4000" dirty="0">
                <a:solidFill>
                  <a:srgbClr val="FF0000"/>
                </a:solidFill>
              </a:rPr>
              <a:t>But w</a:t>
            </a:r>
            <a:r>
              <a:rPr lang="en-US" altLang="zh-TW" sz="4000" kern="0" dirty="0">
                <a:solidFill>
                  <a:srgbClr val="FF0000"/>
                </a:solidFill>
              </a:rPr>
              <a:t>hich I Won't Put on the Exam</a:t>
            </a:r>
            <a:r>
              <a:rPr lang="en-US" altLang="zh-TW" sz="4000" kern="0" dirty="0">
                <a:solidFill>
                  <a:srgbClr val="10068E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4106073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43000"/>
            <a:ext cx="8686800" cy="57150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cat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      </a:t>
            </a:r>
            <a:r>
              <a:rPr lang="en-US" altLang="zh-TW" sz="2800" dirty="0"/>
              <a:t> </a:t>
            </a:r>
            <a:r>
              <a:rPr lang="en-US" altLang="zh-TW" sz="1400" dirty="0"/>
              <a:t> </a:t>
            </a:r>
            <a:r>
              <a:rPr lang="en-US" altLang="zh-TW" sz="2800" dirty="0"/>
              <a:t>- Display a file on screen </a:t>
            </a:r>
            <a:br>
              <a:rPr lang="en-US" altLang="zh-TW" sz="2800" dirty="0"/>
            </a:br>
            <a:r>
              <a:rPr lang="en-US" altLang="zh-TW" sz="2800" dirty="0">
                <a:solidFill>
                  <a:srgbClr val="FF3300"/>
                </a:solidFill>
              </a:rPr>
              <a:t>cat </a:t>
            </a:r>
            <a:r>
              <a:rPr lang="en-US" altLang="zh-TW" sz="2800" b="1" dirty="0">
                <a:solidFill>
                  <a:srgbClr val="FF3300"/>
                </a:solidFill>
                <a:latin typeface="Andale Mono" pitchFamily="49" charset="0"/>
              </a:rPr>
              <a:t>-</a:t>
            </a:r>
            <a:r>
              <a:rPr lang="en-US" altLang="zh-TW" sz="2800" dirty="0">
                <a:solidFill>
                  <a:srgbClr val="FF3300"/>
                </a:solidFill>
              </a:rPr>
              <a:t>n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</a:t>
            </a:r>
            <a:r>
              <a:rPr lang="en-US" altLang="zh-TW" sz="1000" dirty="0"/>
              <a:t> </a:t>
            </a:r>
            <a:r>
              <a:rPr lang="en-US" altLang="zh-TW" sz="2800" dirty="0"/>
              <a:t>-</a:t>
            </a:r>
            <a:r>
              <a:rPr lang="en-US" altLang="zh-TW" sz="2400" dirty="0"/>
              <a:t> </a:t>
            </a:r>
            <a:r>
              <a:rPr lang="en-US" altLang="zh-TW" sz="2800" dirty="0"/>
              <a:t>Display with line numbers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more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-</a:t>
            </a:r>
            <a:r>
              <a:rPr lang="en-US" altLang="zh-TW" sz="2400" dirty="0"/>
              <a:t> </a:t>
            </a:r>
            <a:r>
              <a:rPr lang="en-US" altLang="zh-TW" sz="2800" dirty="0"/>
              <a:t>To see a screenful at a time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less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  -</a:t>
            </a:r>
            <a:r>
              <a:rPr lang="en-US" altLang="zh-TW" sz="2000" dirty="0"/>
              <a:t> </a:t>
            </a:r>
            <a:r>
              <a:rPr lang="en-US" altLang="zh-TW" sz="2800" dirty="0"/>
              <a:t>A better version of more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200" dirty="0"/>
              <a:t>    (</a:t>
            </a:r>
            <a:r>
              <a:rPr lang="en-US" altLang="zh-TW" sz="2200" i="1" dirty="0"/>
              <a:t>A pun </a:t>
            </a:r>
            <a:r>
              <a:rPr lang="en-US" altLang="zh-TW" sz="2000" i="1" dirty="0"/>
              <a:t>(</a:t>
            </a:r>
            <a:r>
              <a:rPr lang="zh-TW" altLang="en-US" sz="2000" i="1" dirty="0"/>
              <a:t>雙關語</a:t>
            </a:r>
            <a:r>
              <a:rPr lang="en-US" altLang="zh-TW" sz="2000" i="1" dirty="0"/>
              <a:t>)</a:t>
            </a:r>
            <a:r>
              <a:rPr lang="en-US" altLang="zh-TW" sz="2200" i="1" dirty="0"/>
              <a:t> of the adage </a:t>
            </a:r>
            <a:r>
              <a:rPr lang="en-US" altLang="zh-TW" sz="2000" i="1" dirty="0"/>
              <a:t>(</a:t>
            </a:r>
            <a:r>
              <a:rPr lang="zh-TW" altLang="en-US" sz="2000" i="1" dirty="0"/>
              <a:t>諺語</a:t>
            </a:r>
            <a:r>
              <a:rPr lang="en-US" altLang="zh-TW" sz="2000" i="1" dirty="0"/>
              <a:t>)</a:t>
            </a:r>
            <a:r>
              <a:rPr lang="en-US" altLang="zh-TW" sz="2200" i="1" dirty="0"/>
              <a:t>: </a:t>
            </a:r>
            <a:r>
              <a:rPr lang="en-US" altLang="zh-TW" sz="2200" b="1" i="1" dirty="0"/>
              <a:t>less</a:t>
            </a:r>
            <a:r>
              <a:rPr lang="en-US" altLang="zh-TW" sz="2200" i="1" dirty="0"/>
              <a:t> is often better than</a:t>
            </a:r>
            <a:r>
              <a:rPr lang="en-US" altLang="zh-TW" sz="2200" b="1" i="1" dirty="0"/>
              <a:t> more</a:t>
            </a:r>
            <a:r>
              <a:rPr lang="en-US" altLang="zh-TW" sz="2200" dirty="0"/>
              <a:t>)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head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   -</a:t>
            </a:r>
            <a:r>
              <a:rPr lang="en-US" altLang="zh-TW" sz="1200" dirty="0"/>
              <a:t> </a:t>
            </a:r>
            <a:r>
              <a:rPr lang="en-US" altLang="zh-TW" sz="2800" dirty="0"/>
              <a:t>Display the first 10 lines of a file.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800" dirty="0"/>
              <a:t>	</a:t>
            </a:r>
            <a:r>
              <a:rPr lang="en-US" altLang="zh-TW" sz="2800" dirty="0">
                <a:solidFill>
                  <a:srgbClr val="FF3300"/>
                </a:solidFill>
              </a:rPr>
              <a:t>hea</a:t>
            </a:r>
            <a:r>
              <a:rPr lang="en-US" altLang="zh-TW" sz="2800" spc="-100" dirty="0">
                <a:solidFill>
                  <a:srgbClr val="FF3300"/>
                </a:solidFill>
              </a:rPr>
              <a:t>d </a:t>
            </a:r>
            <a:r>
              <a:rPr lang="en-US" altLang="zh-TW" sz="2800" b="1" spc="-100" dirty="0">
                <a:solidFill>
                  <a:srgbClr val="FF3300"/>
                </a:solidFill>
                <a:latin typeface="Andale Mono" pitchFamily="49" charset="0"/>
              </a:rPr>
              <a:t>-</a:t>
            </a:r>
            <a:r>
              <a:rPr lang="en-US" altLang="zh-TW" sz="2800" i="1" spc="-100" dirty="0">
                <a:solidFill>
                  <a:srgbClr val="FF3300"/>
                </a:solidFill>
              </a:rPr>
              <a:t>n</a:t>
            </a:r>
            <a:r>
              <a:rPr lang="en-US" altLang="zh-TW" sz="2800" spc="-100" dirty="0">
                <a:solidFill>
                  <a:srgbClr val="FF3300"/>
                </a:solidFill>
              </a:rPr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</a:t>
            </a:r>
            <a:r>
              <a:rPr lang="en-US" altLang="zh-TW" sz="2800" spc="-30" dirty="0"/>
              <a:t>i</a:t>
            </a:r>
            <a:r>
              <a:rPr lang="en-US" altLang="zh-TW" sz="2800" spc="-60" dirty="0"/>
              <a:t>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-</a:t>
            </a:r>
            <a:r>
              <a:rPr lang="en-US" altLang="zh-TW" sz="1200" dirty="0"/>
              <a:t> </a:t>
            </a:r>
            <a:r>
              <a:rPr lang="en-US" altLang="zh-TW" sz="2800" dirty="0"/>
              <a:t>Displays the first </a:t>
            </a:r>
            <a:r>
              <a:rPr lang="en-US" altLang="zh-TW" sz="2800" i="1" dirty="0"/>
              <a:t>n</a:t>
            </a:r>
            <a:r>
              <a:rPr lang="en-US" altLang="zh-TW" sz="2800" dirty="0"/>
              <a:t> lines.</a:t>
            </a:r>
          </a:p>
          <a:p>
            <a:pPr eaLnBrk="1" hangingPunct="1">
              <a:lnSpc>
                <a:spcPct val="80000"/>
              </a:lnSpc>
            </a:pPr>
            <a:endParaRPr lang="en-US" altLang="zh-TW" sz="1400" dirty="0">
              <a:solidFill>
                <a:srgbClr val="FF0000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tail</a:t>
            </a:r>
            <a:r>
              <a:rPr lang="en-US" altLang="zh-TW" sz="2800" dirty="0">
                <a:solidFill>
                  <a:srgbClr val="FF0000"/>
                </a:solidFill>
              </a:rPr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FF0000"/>
                </a:solidFill>
              </a:rPr>
              <a:t>       </a:t>
            </a:r>
            <a:r>
              <a:rPr lang="en-US" altLang="zh-TW" sz="2800" dirty="0"/>
              <a:t>- Display the last 10 lines of a file.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800" dirty="0">
                <a:solidFill>
                  <a:srgbClr val="FF0000"/>
                </a:solidFill>
              </a:rPr>
              <a:t>	</a:t>
            </a:r>
            <a:r>
              <a:rPr lang="en-US" altLang="zh-TW" sz="2800" dirty="0">
                <a:solidFill>
                  <a:srgbClr val="FF3300"/>
                </a:solidFill>
              </a:rPr>
              <a:t>tail </a:t>
            </a:r>
            <a:r>
              <a:rPr lang="en-US" altLang="zh-TW" sz="2800" b="1" dirty="0">
                <a:solidFill>
                  <a:srgbClr val="FF3300"/>
                </a:solidFill>
                <a:latin typeface="Andale Mono" pitchFamily="49" charset="0"/>
              </a:rPr>
              <a:t>-</a:t>
            </a:r>
            <a:r>
              <a:rPr lang="en-US" altLang="zh-TW" sz="2800" i="1" dirty="0">
                <a:solidFill>
                  <a:srgbClr val="FF3300"/>
                </a:solidFill>
              </a:rPr>
              <a:t>n</a:t>
            </a:r>
            <a:r>
              <a:rPr lang="en-US" altLang="zh-TW" sz="2800" dirty="0">
                <a:solidFill>
                  <a:srgbClr val="FF0000"/>
                </a:solidFill>
              </a:rPr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>
                <a:solidFill>
                  <a:srgbClr val="FF0000"/>
                </a:solidFill>
              </a:rPr>
              <a:t>  </a:t>
            </a:r>
            <a:r>
              <a:rPr lang="en-US" altLang="zh-TW" sz="2800" dirty="0"/>
              <a:t>-</a:t>
            </a:r>
            <a:r>
              <a:rPr lang="en-US" altLang="zh-TW" sz="2000" dirty="0"/>
              <a:t> </a:t>
            </a:r>
            <a:r>
              <a:rPr lang="en-US" altLang="zh-TW" sz="2800" dirty="0"/>
              <a:t>Displays the last </a:t>
            </a:r>
            <a:r>
              <a:rPr lang="en-US" altLang="zh-TW" sz="2800" i="1" dirty="0"/>
              <a:t>n</a:t>
            </a:r>
            <a:r>
              <a:rPr lang="en-US" altLang="zh-TW" sz="2800" dirty="0"/>
              <a:t> lines.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endParaRPr lang="en-US" altLang="zh-TW" sz="1400" dirty="0">
              <a:solidFill>
                <a:srgbClr val="FF0000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>
                <a:solidFill>
                  <a:srgbClr val="FF3300"/>
                </a:solidFill>
              </a:rPr>
              <a:t>paste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filenames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- Display the files in columns.</a:t>
            </a:r>
            <a:br>
              <a:rPr lang="en-US" altLang="zh-TW" sz="2800" dirty="0">
                <a:solidFill>
                  <a:srgbClr val="FF3300"/>
                </a:solidFill>
              </a:rPr>
            </a:br>
            <a:r>
              <a:rPr lang="en-US" altLang="zh-TW" sz="2800" dirty="0">
                <a:solidFill>
                  <a:srgbClr val="FF3300"/>
                </a:solidFill>
              </a:rPr>
              <a:t>paste -d</a:t>
            </a:r>
            <a:r>
              <a:rPr lang="en-US" altLang="zh-TW" sz="2800" dirty="0">
                <a:solidFill>
                  <a:srgbClr val="FF3300"/>
                </a:solidFill>
                <a:latin typeface="Arial Narrow" panose="020B0606020202030204" pitchFamily="34" charset="0"/>
              </a:rPr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string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800" dirty="0"/>
              <a:t>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files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r>
              <a:rPr lang="en-US" altLang="zh-TW" sz="2400" dirty="0"/>
              <a:t> </a:t>
            </a:r>
            <a:r>
              <a:rPr lang="en-US" altLang="zh-TW" sz="2800" dirty="0"/>
              <a:t>-</a:t>
            </a:r>
            <a:r>
              <a:rPr lang="en-US" altLang="zh-TW" sz="2400" dirty="0"/>
              <a:t> </a:t>
            </a:r>
            <a:r>
              <a:rPr lang="en-US" altLang="zh-TW" sz="2800" dirty="0"/>
              <a:t>Use characte</a:t>
            </a:r>
            <a:r>
              <a:rPr lang="en-US" altLang="zh-TW" sz="2800" spc="-100" dirty="0"/>
              <a:t>r</a:t>
            </a:r>
            <a:r>
              <a:rPr lang="en-US" altLang="zh-TW" sz="2800" spc="-300" dirty="0"/>
              <a:t>(s)</a:t>
            </a:r>
            <a:r>
              <a:rPr lang="en-US" altLang="zh-TW" sz="2800" spc="-100" dirty="0"/>
              <a:t> </a:t>
            </a:r>
            <a:r>
              <a:rPr lang="en-US" altLang="zh-TW" sz="2800" dirty="0"/>
              <a:t>of </a:t>
            </a:r>
            <a:r>
              <a:rPr lang="en-US" altLang="zh-TW" sz="2800" dirty="0">
                <a:latin typeface="Arial Narrow" panose="020B0606020202030204" pitchFamily="34" charset="0"/>
              </a:rPr>
              <a:t>&lt;</a:t>
            </a:r>
            <a:r>
              <a:rPr lang="en-US" altLang="zh-TW" sz="2800" dirty="0"/>
              <a:t>string</a:t>
            </a:r>
            <a:r>
              <a:rPr lang="en-US" altLang="zh-TW" sz="2800" dirty="0">
                <a:latin typeface="Arial Narrow" panose="020B0606020202030204" pitchFamily="34" charset="0"/>
              </a:rPr>
              <a:t>&gt;</a:t>
            </a:r>
            <a:br>
              <a:rPr lang="en-US" altLang="zh-TW" sz="2800" dirty="0"/>
            </a:br>
            <a:r>
              <a:rPr lang="en-US" altLang="zh-TW" sz="2800" dirty="0"/>
              <a:t>                                        as</a:t>
            </a:r>
            <a:r>
              <a:rPr lang="en-US" altLang="zh-TW" sz="2400" dirty="0"/>
              <a:t> </a:t>
            </a:r>
            <a:r>
              <a:rPr lang="en-US" altLang="zh-TW" sz="2800" dirty="0"/>
              <a:t>column</a:t>
            </a:r>
            <a:r>
              <a:rPr lang="en-US" altLang="zh-TW" sz="2000" dirty="0"/>
              <a:t> </a:t>
            </a:r>
            <a:r>
              <a:rPr lang="en-US" altLang="zh-TW" sz="2800" dirty="0"/>
              <a:t>delimiters</a:t>
            </a:r>
            <a:r>
              <a:rPr lang="en-US" altLang="zh-TW" sz="2000" dirty="0"/>
              <a:t> </a:t>
            </a:r>
            <a:r>
              <a:rPr lang="en-US" altLang="zh-TW" sz="2400" dirty="0"/>
              <a:t>(</a:t>
            </a:r>
            <a:r>
              <a:rPr lang="zh-TW" altLang="en-US" sz="2200" b="1" dirty="0"/>
              <a:t>定界符</a:t>
            </a:r>
            <a:r>
              <a:rPr lang="en-US" altLang="zh-TW" sz="2400" dirty="0"/>
              <a:t>)</a:t>
            </a:r>
            <a:endParaRPr lang="en-US" altLang="zh-TW" sz="2800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Commands for </a:t>
            </a:r>
            <a:r>
              <a:rPr lang="en-US" altLang="zh-TW" dirty="0">
                <a:solidFill>
                  <a:schemeClr val="bg1"/>
                </a:solidFill>
              </a:rPr>
              <a:t>Viewing Files</a:t>
            </a:r>
            <a:endParaRPr lang="en-US" altLang="zh-TW" kern="0" dirty="0">
              <a:solidFill>
                <a:schemeClr val="bg1"/>
              </a:solidFill>
            </a:endParaRPr>
          </a:p>
        </p:txBody>
      </p:sp>
      <p:sp>
        <p:nvSpPr>
          <p:cNvPr id="7" name="Rounded Rectangular Callout 5"/>
          <p:cNvSpPr/>
          <p:nvPr/>
        </p:nvSpPr>
        <p:spPr bwMode="auto">
          <a:xfrm>
            <a:off x="4191000" y="1638300"/>
            <a:ext cx="4876800" cy="1600200"/>
          </a:xfrm>
          <a:prstGeom prst="wedgeRoundRectCallout">
            <a:avLst>
              <a:gd name="adj1" fmla="val 19545"/>
              <a:gd name="adj2" fmla="val -105533"/>
              <a:gd name="adj3" fmla="val 16667"/>
            </a:avLst>
          </a:prstGeom>
          <a:solidFill>
            <a:srgbClr val="FFD65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For </a:t>
            </a:r>
            <a:r>
              <a:rPr kumimoji="1" lang="en-US" sz="3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新細明體" pitchFamily="18" charset="-120"/>
              </a:rPr>
              <a:t>Viewing </a:t>
            </a:r>
            <a:r>
              <a:rPr kumimoji="1" lang="en-US" sz="32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新細明體" pitchFamily="18" charset="-120"/>
              </a:rPr>
              <a:t>File</a:t>
            </a:r>
            <a:r>
              <a:rPr kumimoji="1" lang="en-US" sz="24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新細明體" pitchFamily="18" charset="-120"/>
              </a:rPr>
              <a:t> </a:t>
            </a:r>
            <a:r>
              <a:rPr kumimoji="1" lang="en-US" sz="3200" b="1" i="1" strike="noStrike" cap="none" normalizeH="0" baseline="0" dirty="0">
                <a:ln>
                  <a:noFill/>
                </a:ln>
                <a:solidFill>
                  <a:srgbClr val="10068E"/>
                </a:solidFill>
                <a:effectLst/>
                <a:latin typeface="Arial" charset="0"/>
                <a:ea typeface="新細明體" pitchFamily="18" charset="-120"/>
              </a:rPr>
              <a:t>Names</a:t>
            </a: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that are</a:t>
            </a:r>
            <a:r>
              <a:rPr kumimoji="1" lang="en-US" sz="32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</a:t>
            </a:r>
            <a:r>
              <a:rPr kumimoji="1" lang="en-US" sz="3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新細明體" pitchFamily="18" charset="-120"/>
              </a:rPr>
              <a:t>in a</a:t>
            </a: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</a:t>
            </a:r>
            <a:r>
              <a:rPr kumimoji="1" lang="en-US" sz="3200" b="1" i="1" u="none" strike="noStrike" cap="none" normalizeH="0" baseline="0" dirty="0">
                <a:ln>
                  <a:noFill/>
                </a:ln>
                <a:solidFill>
                  <a:srgbClr val="10068E"/>
                </a:solidFill>
                <a:effectLst/>
                <a:latin typeface="Arial" charset="0"/>
                <a:ea typeface="新細明體" pitchFamily="18" charset="-120"/>
              </a:rPr>
              <a:t>Directory</a:t>
            </a: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, </a:t>
            </a:r>
            <a:b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</a:b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use</a:t>
            </a:r>
            <a:r>
              <a:rPr kumimoji="1" lang="en-US" sz="32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“</a:t>
            </a:r>
            <a:r>
              <a:rPr kumimoji="1" lang="en-US" sz="3200" b="1" i="0" u="none" strike="noStrike" cap="none" normalizeH="0" dirty="0">
                <a:ln>
                  <a:noFill/>
                </a:ln>
                <a:solidFill>
                  <a:srgbClr val="FF3300"/>
                </a:solidFill>
                <a:effectLst/>
                <a:latin typeface="Arial" charset="0"/>
                <a:ea typeface="新細明體" pitchFamily="18" charset="-120"/>
              </a:rPr>
              <a:t>ls</a:t>
            </a:r>
            <a:r>
              <a:rPr kumimoji="1" lang="en-US" sz="32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” (list).</a:t>
            </a:r>
            <a:endParaRPr lang="en-US" sz="3200" dirty="0">
              <a:latin typeface="Arial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4343400" y="0"/>
            <a:ext cx="4495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lang="en-US" altLang="zh-TW" b="1" dirty="0">
                <a:solidFill>
                  <a:srgbClr val="FF0000"/>
                </a:solidFill>
              </a:rPr>
              <a:t>Viewing Files</a:t>
            </a:r>
            <a:endParaRPr lang="en-US" altLang="zh-TW" b="1" kern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5423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2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File Names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382000" cy="5211763"/>
          </a:xfrm>
        </p:spPr>
        <p:txBody>
          <a:bodyPr/>
          <a:lstStyle/>
          <a:p>
            <a:pPr eaLnBrk="1" hangingPunct="1"/>
            <a:r>
              <a:rPr lang="en-US" altLang="zh-TW" dirty="0"/>
              <a:t>File names are CaSe sEnSiTiVe</a:t>
            </a:r>
          </a:p>
          <a:p>
            <a:pPr eaLnBrk="1" hangingPunct="1"/>
            <a:r>
              <a:rPr lang="en-US" altLang="zh-TW" dirty="0"/>
              <a:t>It is unwise to use file names that contain:</a:t>
            </a:r>
          </a:p>
          <a:p>
            <a:pPr lvl="1" eaLnBrk="1" hangingPunct="1"/>
            <a:r>
              <a:rPr lang="en-US" altLang="zh-TW" dirty="0"/>
              <a:t>spaces ( )</a:t>
            </a:r>
          </a:p>
          <a:p>
            <a:pPr lvl="1" eaLnBrk="1" hangingPunct="1"/>
            <a:r>
              <a:rPr lang="en-US" altLang="zh-TW" dirty="0"/>
              <a:t>commas (,)</a:t>
            </a:r>
          </a:p>
          <a:p>
            <a:pPr lvl="1" eaLnBrk="1" hangingPunct="1"/>
            <a:r>
              <a:rPr lang="en-US" altLang="zh-TW" dirty="0"/>
              <a:t>question marks (?)</a:t>
            </a:r>
          </a:p>
          <a:p>
            <a:pPr lvl="1" eaLnBrk="1" hangingPunct="1"/>
            <a:r>
              <a:rPr lang="en-US" altLang="zh-TW" dirty="0"/>
              <a:t>stars (*)</a:t>
            </a:r>
          </a:p>
          <a:p>
            <a:pPr lvl="1" eaLnBrk="1" hangingPunct="1"/>
            <a:r>
              <a:rPr lang="en-US" altLang="zh-TW" dirty="0"/>
              <a:t>dollars ($)</a:t>
            </a:r>
          </a:p>
          <a:p>
            <a:pPr lvl="1" eaLnBrk="1" hangingPunct="1"/>
            <a:r>
              <a:rPr lang="en-US" altLang="zh-TW" dirty="0"/>
              <a:t>forward slashes (/) </a:t>
            </a:r>
          </a:p>
          <a:p>
            <a:pPr lvl="1" eaLnBrk="1" hangingPunct="1"/>
            <a:r>
              <a:rPr lang="en-US" altLang="zh-TW" dirty="0"/>
              <a:t>backwards slashes (\)</a:t>
            </a: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/>
          </p:nvPr>
        </p:nvGraphicFramePr>
        <p:xfrm>
          <a:off x="533400" y="1104900"/>
          <a:ext cx="8300357" cy="5763764"/>
        </p:xfrm>
        <a:graphic>
          <a:graphicData uri="http://schemas.openxmlformats.org/drawingml/2006/table">
            <a:tbl>
              <a:tblPr/>
              <a:tblGrid>
                <a:gridCol w="19799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04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pwd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rint the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w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orking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irectory (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, the directory you're currently working in).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cd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anose="020B0606020202030204" pitchFamily="34" charset="0"/>
                          <a:ea typeface="新細明體" pitchFamily="18" charset="-120"/>
                        </a:rPr>
                        <a:t>&lt;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path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anose="020B0606020202030204" pitchFamily="34" charset="0"/>
                          <a:ea typeface="新細明體" pitchFamily="18" charset="-120"/>
                        </a:rPr>
                        <a:t>&gt;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Change directory to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path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.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0" b="0" i="0" u="none" strike="noStrike" kern="0" cap="none" spc="-2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新細明體" panose="02020500000000000000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kern="0" cap="none" spc="-2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The path can be relative or absolute: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/home/</a:t>
                      </a:r>
                      <a:r>
                        <a:rPr kumimoji="1" lang="en-US" altLang="en-US" sz="2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steve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/subdir  </a:t>
                      </a:r>
                      <a:r>
                        <a:rPr kumimoji="1" lang="en-US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← absolute path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~/</a:t>
                      </a:r>
                      <a:r>
                        <a:rPr kumimoji="1" lang="en-US" altLang="en-US" sz="2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subdir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← absolute from your home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../subdir2  </a:t>
                      </a:r>
                      <a:r>
                        <a:rPr kumimoji="1" lang="en-US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← </a:t>
                      </a:r>
                      <a:r>
                        <a:rPr kumimoji="1" lang="en-US" altLang="en-US" sz="2400" b="0" i="0" u="none" strike="noStrike" kern="0" cap="none" spc="-2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relative to where you are</a:t>
                      </a:r>
                      <a:endParaRPr kumimoji="1" lang="en-US" altLang="en-US" sz="2000" b="0" i="0" u="none" strike="noStrike" kern="0" cap="none" spc="-20" normalizeH="0" baseline="0" noProof="0" dirty="0">
                        <a:ln>
                          <a:noFill/>
                        </a:ln>
                        <a:solidFill>
                          <a:srgbClr val="333399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新細明體" panose="02020500000000000000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新細明體" panose="02020500000000000000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kern="0" cap="none" spc="-2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There are also ways to not give a path: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	    	    ← equivalent to “cd ~”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-        </a:t>
                      </a:r>
                      <a:r>
                        <a:rPr kumimoji="1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← go back to your previous </a:t>
                      </a:r>
                      <a:r>
                        <a:rPr kumimoji="1" lang="en-US" altLang="en-US" sz="2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pwd</a:t>
                      </a:r>
                      <a:b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</a:b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               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(Your path when you type this </a:t>
                      </a:r>
                      <a:b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</a:b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                 will 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be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ome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t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he new pre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v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ious,</a:t>
                      </a:r>
                      <a:b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</a:b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                 so you can't go back farther.)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Changing Directories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2552700" y="2895600"/>
            <a:ext cx="6248400" cy="1638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590800" y="5372100"/>
            <a:ext cx="6248400" cy="14859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590800" y="4495800"/>
            <a:ext cx="6248400" cy="876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9" name="Rectangle 1"/>
          <p:cNvSpPr/>
          <p:nvPr/>
        </p:nvSpPr>
        <p:spPr bwMode="auto">
          <a:xfrm>
            <a:off x="571500" y="2171700"/>
            <a:ext cx="8382000" cy="7239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12817591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43000" y="152400"/>
            <a:ext cx="7391400" cy="1431925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A Simple Unix </a:t>
            </a:r>
            <a:br>
              <a:rPr lang="en-US" altLang="en-US" dirty="0">
                <a:solidFill>
                  <a:srgbClr val="10068E"/>
                </a:solidFill>
              </a:rPr>
            </a:br>
            <a:r>
              <a:rPr lang="en-US" altLang="en-US" dirty="0">
                <a:solidFill>
                  <a:srgbClr val="10068E"/>
                </a:solidFill>
              </a:rPr>
              <a:t>Directory Structure</a:t>
            </a:r>
          </a:p>
        </p:txBody>
      </p:sp>
      <p:grpSp>
        <p:nvGrpSpPr>
          <p:cNvPr id="32771" name="Group 48"/>
          <p:cNvGrpSpPr>
            <a:grpSpLocks/>
          </p:cNvGrpSpPr>
          <p:nvPr/>
        </p:nvGrpSpPr>
        <p:grpSpPr bwMode="auto">
          <a:xfrm>
            <a:off x="762000" y="1878013"/>
            <a:ext cx="7610475" cy="4240212"/>
            <a:chOff x="288" y="971"/>
            <a:chExt cx="5520" cy="3075"/>
          </a:xfrm>
        </p:grpSpPr>
        <p:sp>
          <p:nvSpPr>
            <p:cNvPr id="32772" name="Text Box 4"/>
            <p:cNvSpPr txBox="1">
              <a:spLocks noChangeArrowheads="1"/>
            </p:cNvSpPr>
            <p:nvPr/>
          </p:nvSpPr>
          <p:spPr bwMode="auto">
            <a:xfrm>
              <a:off x="2958" y="971"/>
              <a:ext cx="283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/</a:t>
              </a:r>
            </a:p>
          </p:txBody>
        </p:sp>
        <p:sp>
          <p:nvSpPr>
            <p:cNvPr id="32773" name="Line 5"/>
            <p:cNvSpPr>
              <a:spLocks noChangeShapeType="1"/>
            </p:cNvSpPr>
            <p:nvPr/>
          </p:nvSpPr>
          <p:spPr bwMode="auto">
            <a:xfrm>
              <a:off x="3072" y="1344"/>
              <a:ext cx="0" cy="3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74" name="Line 6"/>
            <p:cNvSpPr>
              <a:spLocks noChangeShapeType="1"/>
            </p:cNvSpPr>
            <p:nvPr/>
          </p:nvSpPr>
          <p:spPr bwMode="auto">
            <a:xfrm>
              <a:off x="912" y="1680"/>
              <a:ext cx="427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75" name="Line 7"/>
            <p:cNvSpPr>
              <a:spLocks noChangeShapeType="1"/>
            </p:cNvSpPr>
            <p:nvPr/>
          </p:nvSpPr>
          <p:spPr bwMode="auto">
            <a:xfrm>
              <a:off x="912" y="1680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76" name="Line 8"/>
            <p:cNvSpPr>
              <a:spLocks noChangeShapeType="1"/>
            </p:cNvSpPr>
            <p:nvPr/>
          </p:nvSpPr>
          <p:spPr bwMode="auto">
            <a:xfrm>
              <a:off x="5184" y="1680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77" name="Line 9"/>
            <p:cNvSpPr>
              <a:spLocks noChangeShapeType="1"/>
            </p:cNvSpPr>
            <p:nvPr/>
          </p:nvSpPr>
          <p:spPr bwMode="auto">
            <a:xfrm>
              <a:off x="2112" y="1680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78" name="Line 10"/>
            <p:cNvSpPr>
              <a:spLocks noChangeShapeType="1"/>
            </p:cNvSpPr>
            <p:nvPr/>
          </p:nvSpPr>
          <p:spPr bwMode="auto">
            <a:xfrm>
              <a:off x="4032" y="1680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79" name="Line 11"/>
            <p:cNvSpPr>
              <a:spLocks noChangeShapeType="1"/>
            </p:cNvSpPr>
            <p:nvPr/>
          </p:nvSpPr>
          <p:spPr bwMode="auto">
            <a:xfrm>
              <a:off x="3072" y="1680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80" name="Text Box 12"/>
            <p:cNvSpPr txBox="1">
              <a:spLocks noChangeArrowheads="1"/>
            </p:cNvSpPr>
            <p:nvPr/>
          </p:nvSpPr>
          <p:spPr bwMode="auto">
            <a:xfrm>
              <a:off x="671" y="1872"/>
              <a:ext cx="517" cy="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usr</a:t>
              </a:r>
            </a:p>
          </p:txBody>
        </p:sp>
        <p:sp>
          <p:nvSpPr>
            <p:cNvPr id="32781" name="Text Box 14"/>
            <p:cNvSpPr txBox="1">
              <a:spLocks noChangeArrowheads="1"/>
            </p:cNvSpPr>
            <p:nvPr/>
          </p:nvSpPr>
          <p:spPr bwMode="auto">
            <a:xfrm>
              <a:off x="1916" y="1910"/>
              <a:ext cx="502" cy="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etc</a:t>
              </a:r>
            </a:p>
          </p:txBody>
        </p:sp>
        <p:sp>
          <p:nvSpPr>
            <p:cNvPr id="32782" name="Text Box 15"/>
            <p:cNvSpPr txBox="1">
              <a:spLocks noChangeArrowheads="1"/>
            </p:cNvSpPr>
            <p:nvPr/>
          </p:nvSpPr>
          <p:spPr bwMode="auto">
            <a:xfrm>
              <a:off x="2688" y="1910"/>
              <a:ext cx="823" cy="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home</a:t>
              </a:r>
            </a:p>
          </p:txBody>
        </p:sp>
        <p:sp>
          <p:nvSpPr>
            <p:cNvPr id="32783" name="Text Box 16"/>
            <p:cNvSpPr txBox="1">
              <a:spLocks noChangeArrowheads="1"/>
            </p:cNvSpPr>
            <p:nvPr/>
          </p:nvSpPr>
          <p:spPr bwMode="auto">
            <a:xfrm>
              <a:off x="3840" y="1921"/>
              <a:ext cx="501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bin</a:t>
              </a:r>
            </a:p>
          </p:txBody>
        </p:sp>
        <p:sp>
          <p:nvSpPr>
            <p:cNvPr id="32784" name="Text Box 17"/>
            <p:cNvSpPr txBox="1">
              <a:spLocks noChangeArrowheads="1"/>
            </p:cNvSpPr>
            <p:nvPr/>
          </p:nvSpPr>
          <p:spPr bwMode="auto">
            <a:xfrm>
              <a:off x="4944" y="1921"/>
              <a:ext cx="517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var</a:t>
              </a:r>
            </a:p>
          </p:txBody>
        </p:sp>
        <p:sp>
          <p:nvSpPr>
            <p:cNvPr id="32785" name="Text Box 18"/>
            <p:cNvSpPr txBox="1">
              <a:spLocks noChangeArrowheads="1"/>
            </p:cNvSpPr>
            <p:nvPr/>
          </p:nvSpPr>
          <p:spPr bwMode="auto">
            <a:xfrm>
              <a:off x="5443" y="1921"/>
              <a:ext cx="365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...</a:t>
              </a:r>
            </a:p>
          </p:txBody>
        </p:sp>
        <p:sp>
          <p:nvSpPr>
            <p:cNvPr id="32786" name="Line 19"/>
            <p:cNvSpPr>
              <a:spLocks noChangeShapeType="1"/>
            </p:cNvSpPr>
            <p:nvPr/>
          </p:nvSpPr>
          <p:spPr bwMode="auto">
            <a:xfrm>
              <a:off x="912" y="2208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87" name="Line 20"/>
            <p:cNvSpPr>
              <a:spLocks noChangeShapeType="1"/>
            </p:cNvSpPr>
            <p:nvPr/>
          </p:nvSpPr>
          <p:spPr bwMode="auto">
            <a:xfrm>
              <a:off x="624" y="2496"/>
              <a:ext cx="52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88" name="Line 21"/>
            <p:cNvSpPr>
              <a:spLocks noChangeShapeType="1"/>
            </p:cNvSpPr>
            <p:nvPr/>
          </p:nvSpPr>
          <p:spPr bwMode="auto">
            <a:xfrm>
              <a:off x="624" y="2496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89" name="Text Box 22"/>
            <p:cNvSpPr txBox="1">
              <a:spLocks noChangeArrowheads="1"/>
            </p:cNvSpPr>
            <p:nvPr/>
          </p:nvSpPr>
          <p:spPr bwMode="auto">
            <a:xfrm>
              <a:off x="288" y="2736"/>
              <a:ext cx="700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local</a:t>
              </a:r>
            </a:p>
          </p:txBody>
        </p:sp>
        <p:sp>
          <p:nvSpPr>
            <p:cNvPr id="32790" name="Line 24"/>
            <p:cNvSpPr>
              <a:spLocks noChangeShapeType="1"/>
            </p:cNvSpPr>
            <p:nvPr/>
          </p:nvSpPr>
          <p:spPr bwMode="auto">
            <a:xfrm>
              <a:off x="1152" y="2496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91" name="Text Box 25"/>
            <p:cNvSpPr txBox="1">
              <a:spLocks noChangeArrowheads="1"/>
            </p:cNvSpPr>
            <p:nvPr/>
          </p:nvSpPr>
          <p:spPr bwMode="auto">
            <a:xfrm>
              <a:off x="960" y="2736"/>
              <a:ext cx="501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bin</a:t>
              </a:r>
            </a:p>
          </p:txBody>
        </p:sp>
        <p:sp>
          <p:nvSpPr>
            <p:cNvPr id="32792" name="Text Box 26"/>
            <p:cNvSpPr txBox="1">
              <a:spLocks noChangeArrowheads="1"/>
            </p:cNvSpPr>
            <p:nvPr/>
          </p:nvSpPr>
          <p:spPr bwMode="auto">
            <a:xfrm>
              <a:off x="1392" y="2727"/>
              <a:ext cx="365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...</a:t>
              </a:r>
            </a:p>
          </p:txBody>
        </p:sp>
        <p:sp>
          <p:nvSpPr>
            <p:cNvPr id="32793" name="Line 27"/>
            <p:cNvSpPr>
              <a:spLocks noChangeShapeType="1"/>
            </p:cNvSpPr>
            <p:nvPr/>
          </p:nvSpPr>
          <p:spPr bwMode="auto">
            <a:xfrm>
              <a:off x="3072" y="2256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94" name="Line 30"/>
            <p:cNvSpPr>
              <a:spLocks noChangeShapeType="1"/>
            </p:cNvSpPr>
            <p:nvPr/>
          </p:nvSpPr>
          <p:spPr bwMode="auto">
            <a:xfrm>
              <a:off x="2112" y="2544"/>
              <a:ext cx="192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95" name="Line 32"/>
            <p:cNvSpPr>
              <a:spLocks noChangeShapeType="1"/>
            </p:cNvSpPr>
            <p:nvPr/>
          </p:nvSpPr>
          <p:spPr bwMode="auto">
            <a:xfrm>
              <a:off x="2112" y="2544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96" name="Line 33"/>
            <p:cNvSpPr>
              <a:spLocks noChangeShapeType="1"/>
            </p:cNvSpPr>
            <p:nvPr/>
          </p:nvSpPr>
          <p:spPr bwMode="auto">
            <a:xfrm>
              <a:off x="3072" y="2544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97" name="Line 34"/>
            <p:cNvSpPr>
              <a:spLocks noChangeShapeType="1"/>
            </p:cNvSpPr>
            <p:nvPr/>
          </p:nvSpPr>
          <p:spPr bwMode="auto">
            <a:xfrm>
              <a:off x="4032" y="2544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98" name="Text Box 35"/>
            <p:cNvSpPr txBox="1">
              <a:spLocks noChangeArrowheads="1"/>
            </p:cNvSpPr>
            <p:nvPr/>
          </p:nvSpPr>
          <p:spPr bwMode="auto">
            <a:xfrm>
              <a:off x="1776" y="2736"/>
              <a:ext cx="469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bill</a:t>
              </a:r>
            </a:p>
          </p:txBody>
        </p:sp>
        <p:sp>
          <p:nvSpPr>
            <p:cNvPr id="32799" name="Text Box 36"/>
            <p:cNvSpPr txBox="1">
              <a:spLocks noChangeArrowheads="1"/>
            </p:cNvSpPr>
            <p:nvPr/>
          </p:nvSpPr>
          <p:spPr bwMode="auto">
            <a:xfrm>
              <a:off x="2665" y="2747"/>
              <a:ext cx="793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 dirty="0"/>
                <a:t>steve</a:t>
              </a:r>
            </a:p>
          </p:txBody>
        </p:sp>
        <p:sp>
          <p:nvSpPr>
            <p:cNvPr id="32800" name="Text Box 37"/>
            <p:cNvSpPr txBox="1">
              <a:spLocks noChangeArrowheads="1"/>
            </p:cNvSpPr>
            <p:nvPr/>
          </p:nvSpPr>
          <p:spPr bwMode="auto">
            <a:xfrm>
              <a:off x="3648" y="2736"/>
              <a:ext cx="700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alice</a:t>
              </a:r>
            </a:p>
          </p:txBody>
        </p:sp>
        <p:sp>
          <p:nvSpPr>
            <p:cNvPr id="32801" name="Text Box 39"/>
            <p:cNvSpPr txBox="1">
              <a:spLocks noChangeArrowheads="1"/>
            </p:cNvSpPr>
            <p:nvPr/>
          </p:nvSpPr>
          <p:spPr bwMode="auto">
            <a:xfrm>
              <a:off x="4465" y="2727"/>
              <a:ext cx="365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...</a:t>
              </a:r>
            </a:p>
          </p:txBody>
        </p:sp>
        <p:sp>
          <p:nvSpPr>
            <p:cNvPr id="32802" name="Line 40"/>
            <p:cNvSpPr>
              <a:spLocks noChangeShapeType="1"/>
            </p:cNvSpPr>
            <p:nvPr/>
          </p:nvSpPr>
          <p:spPr bwMode="auto">
            <a:xfrm>
              <a:off x="3072" y="3095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03" name="Line 41"/>
            <p:cNvSpPr>
              <a:spLocks noChangeShapeType="1"/>
            </p:cNvSpPr>
            <p:nvPr/>
          </p:nvSpPr>
          <p:spPr bwMode="auto">
            <a:xfrm>
              <a:off x="2544" y="3383"/>
              <a:ext cx="105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04" name="Line 42"/>
            <p:cNvSpPr>
              <a:spLocks noChangeShapeType="1"/>
            </p:cNvSpPr>
            <p:nvPr/>
          </p:nvSpPr>
          <p:spPr bwMode="auto">
            <a:xfrm>
              <a:off x="2544" y="3383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05" name="Line 43"/>
            <p:cNvSpPr>
              <a:spLocks noChangeShapeType="1"/>
            </p:cNvSpPr>
            <p:nvPr/>
          </p:nvSpPr>
          <p:spPr bwMode="auto">
            <a:xfrm>
              <a:off x="3600" y="3383"/>
              <a:ext cx="0" cy="28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06" name="Text Box 44"/>
            <p:cNvSpPr txBox="1">
              <a:spLocks noChangeArrowheads="1"/>
            </p:cNvSpPr>
            <p:nvPr/>
          </p:nvSpPr>
          <p:spPr bwMode="auto">
            <a:xfrm>
              <a:off x="1968" y="3648"/>
              <a:ext cx="1037" cy="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subdir1</a:t>
              </a:r>
            </a:p>
          </p:txBody>
        </p:sp>
        <p:sp>
          <p:nvSpPr>
            <p:cNvPr id="32807" name="Text Box 45"/>
            <p:cNvSpPr txBox="1">
              <a:spLocks noChangeArrowheads="1"/>
            </p:cNvSpPr>
            <p:nvPr/>
          </p:nvSpPr>
          <p:spPr bwMode="auto">
            <a:xfrm>
              <a:off x="3107" y="3637"/>
              <a:ext cx="1037" cy="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subdir2</a:t>
              </a:r>
            </a:p>
          </p:txBody>
        </p:sp>
        <p:sp>
          <p:nvSpPr>
            <p:cNvPr id="32808" name="Text Box 46"/>
            <p:cNvSpPr txBox="1">
              <a:spLocks noChangeArrowheads="1"/>
            </p:cNvSpPr>
            <p:nvPr/>
          </p:nvSpPr>
          <p:spPr bwMode="auto">
            <a:xfrm>
              <a:off x="4128" y="3600"/>
              <a:ext cx="365" cy="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>
                <a:buFontTx/>
                <a:buNone/>
              </a:pPr>
              <a:r>
                <a:rPr kumimoji="0" lang="en-US" altLang="en-US" sz="3000"/>
                <a:t>...</a:t>
              </a:r>
            </a:p>
          </p:txBody>
        </p:sp>
      </p:grp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28600"/>
            <a:ext cx="8229600" cy="608013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Special Directories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81000" y="1066800"/>
            <a:ext cx="8305800" cy="5181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3200" dirty="0"/>
              <a:t>The Root Directory</a:t>
            </a:r>
          </a:p>
          <a:p>
            <a:pPr eaLnBrk="1" hangingPunct="1">
              <a:spcBef>
                <a:spcPts val="0"/>
              </a:spcBef>
              <a:buFontTx/>
              <a:buNone/>
            </a:pPr>
            <a:r>
              <a:rPr lang="en-US" altLang="en-US" sz="4000" dirty="0"/>
              <a:t>	</a:t>
            </a:r>
            <a:r>
              <a:rPr lang="en-US" altLang="en-US" sz="3200" dirty="0"/>
              <a:t>      /</a:t>
            </a:r>
            <a:endParaRPr lang="en-US" altLang="en-US" sz="4000" dirty="0"/>
          </a:p>
          <a:p>
            <a:pPr eaLnBrk="1" hangingPunct="1">
              <a:buFontTx/>
              <a:buNone/>
            </a:pPr>
            <a:r>
              <a:rPr lang="en-US" altLang="en-US" sz="3200" dirty="0"/>
              <a:t>The Home Directory  </a:t>
            </a:r>
            <a:r>
              <a:rPr lang="en-US" altLang="en-US" dirty="0"/>
              <a:t>(These are all equivalent) :</a:t>
            </a:r>
            <a:endParaRPr lang="en-US" altLang="en-US" sz="3200" dirty="0"/>
          </a:p>
          <a:p>
            <a:pPr lvl="1" eaLnBrk="1" hangingPunct="1">
              <a:lnSpc>
                <a:spcPct val="80000"/>
              </a:lnSpc>
              <a:spcBef>
                <a:spcPts val="1200"/>
              </a:spcBef>
              <a:buFontTx/>
              <a:buNone/>
            </a:pPr>
            <a:r>
              <a:rPr lang="en-US" altLang="en-US" sz="3200" dirty="0"/>
              <a:t>	/home/</a:t>
            </a:r>
            <a:r>
              <a:rPr lang="en-US" altLang="en-US" sz="3200" dirty="0" err="1"/>
              <a:t>steve</a:t>
            </a:r>
            <a:endParaRPr lang="en-US" altLang="en-US" sz="3200" dirty="0"/>
          </a:p>
          <a:p>
            <a:pPr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endParaRPr lang="en-US" altLang="en-US" sz="1050" dirty="0"/>
          </a:p>
          <a:p>
            <a:pPr lvl="1"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en-US" altLang="en-US" sz="3200" dirty="0"/>
              <a:t>	~steve</a:t>
            </a:r>
          </a:p>
          <a:p>
            <a:pPr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endParaRPr lang="en-US" altLang="en-US" sz="1050" dirty="0"/>
          </a:p>
          <a:p>
            <a:pPr lvl="1"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en-US" altLang="en-US" sz="3200" dirty="0"/>
              <a:t>	~</a:t>
            </a:r>
          </a:p>
          <a:p>
            <a:pPr eaLnBrk="1" hangingPunct="1">
              <a:buFontTx/>
              <a:buNone/>
            </a:pPr>
            <a:endParaRPr lang="en-US" altLang="en-US" sz="900" dirty="0"/>
          </a:p>
          <a:p>
            <a:pPr eaLnBrk="1" hangingPunct="1"/>
            <a:r>
              <a:rPr lang="en-US" altLang="en-US" dirty="0"/>
              <a:t>A user generally has permission to access files within that user’s home directory and its children.</a:t>
            </a:r>
          </a:p>
          <a:p>
            <a:pPr eaLnBrk="1" hangingPunct="1">
              <a:buFontTx/>
              <a:buNone/>
            </a:pPr>
            <a:endParaRPr lang="en-US" altLang="en-US" sz="900" dirty="0"/>
          </a:p>
          <a:p>
            <a:pPr eaLnBrk="1" hangingPunct="1"/>
            <a:r>
              <a:rPr lang="en-US" altLang="en-US" dirty="0"/>
              <a:t>Users start with their home directory as their current directory when they login.</a:t>
            </a:r>
          </a:p>
          <a:p>
            <a:pPr eaLnBrk="1" hangingPunct="1">
              <a:buFontTx/>
              <a:buNone/>
            </a:pPr>
            <a:endParaRPr lang="en-US" altLang="en-US" dirty="0"/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382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Absolute &amp; Relative Paths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229600" cy="5181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dirty="0">
                <a:solidFill>
                  <a:schemeClr val="accent2"/>
                </a:solidFill>
              </a:rPr>
              <a:t>Absolute:</a:t>
            </a:r>
          </a:p>
          <a:p>
            <a:pPr eaLnBrk="1" hangingPunct="1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TW" sz="2800" dirty="0"/>
              <a:t>every file has 1 -- and only 1 -- absolute path</a:t>
            </a:r>
          </a:p>
          <a:p>
            <a:pPr eaLnBrk="1" hangingPunct="1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TW" sz="2800" dirty="0"/>
              <a:t>starts with a “/” as the first character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buFontTx/>
              <a:buChar char="•"/>
            </a:pPr>
            <a:r>
              <a:rPr lang="en-US" altLang="zh-TW" sz="2400" dirty="0"/>
              <a:t>“/” is the root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buFontTx/>
              <a:buChar char="•"/>
            </a:pPr>
            <a:r>
              <a:rPr lang="en-US" altLang="zh-TW" sz="2400" dirty="0"/>
              <a:t>Comparable addressing exists in Windows</a:t>
            </a:r>
          </a:p>
          <a:p>
            <a:pPr eaLnBrk="1" hangingPunct="1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TW" sz="2800" dirty="0"/>
              <a:t>can use “~” to start the path at the user level</a:t>
            </a:r>
          </a:p>
          <a:p>
            <a:pPr eaLnBrk="1" hangingPunct="1">
              <a:lnSpc>
                <a:spcPct val="90000"/>
              </a:lnSpc>
              <a:spcBef>
                <a:spcPct val="55000"/>
              </a:spcBef>
              <a:buFontTx/>
              <a:buNone/>
            </a:pPr>
            <a:r>
              <a:rPr lang="en-US" altLang="zh-TW" dirty="0">
                <a:solidFill>
                  <a:schemeClr val="accent2"/>
                </a:solidFill>
              </a:rPr>
              <a:t>Relative:</a:t>
            </a:r>
          </a:p>
          <a:p>
            <a:pPr eaLnBrk="1" hangingPunct="1">
              <a:lnSpc>
                <a:spcPct val="9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TW" sz="2800" dirty="0"/>
              <a:t>describe path from current working directory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buFontTx/>
              <a:buChar char="•"/>
            </a:pPr>
            <a:r>
              <a:rPr lang="en-US" altLang="zh-TW" sz="2400" dirty="0"/>
              <a:t>Single dot (.) is the current directory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buFontTx/>
              <a:buChar char="•"/>
            </a:pPr>
            <a:r>
              <a:rPr lang="en-US" altLang="zh-TW" sz="2400" dirty="0"/>
              <a:t>Double dot (..) is the parent directory</a:t>
            </a:r>
          </a:p>
          <a:p>
            <a:pPr lvl="1" eaLnBrk="1" hangingPunct="1">
              <a:lnSpc>
                <a:spcPct val="90000"/>
              </a:lnSpc>
              <a:buClr>
                <a:schemeClr val="accent2"/>
              </a:buClr>
              <a:buFontTx/>
              <a:buChar char="•"/>
            </a:pPr>
            <a:r>
              <a:rPr lang="en-US" altLang="zh-TW" sz="2400" dirty="0"/>
              <a:t>Comparable addressing exists in Windows</a:t>
            </a:r>
            <a:endParaRPr lang="zh-TW" altLang="en-US" sz="2400" dirty="0"/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2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Absolute addressing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380038"/>
            <a:ext cx="8229600" cy="1401762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zh-TW" sz="2800"/>
              <a:t>Absolute address of file ex7.c: 	</a:t>
            </a:r>
            <a:r>
              <a:rPr lang="en-US" altLang="zh-TW" sz="2800">
                <a:solidFill>
                  <a:srgbClr val="FF0000"/>
                </a:solidFill>
              </a:rPr>
              <a:t>/home/lookout/a/fred/c/hmwrks/ex7.c</a:t>
            </a:r>
          </a:p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en-US" altLang="zh-TW" sz="2800"/>
              <a:t>With the ~ shortcut: </a:t>
            </a:r>
            <a:r>
              <a:rPr lang="en-US" altLang="zh-TW" sz="2800" b="1">
                <a:solidFill>
                  <a:srgbClr val="068E26"/>
                </a:solidFill>
              </a:rPr>
              <a:t>~/</a:t>
            </a:r>
            <a:r>
              <a:rPr lang="en-US" altLang="zh-TW" sz="2800">
                <a:solidFill>
                  <a:srgbClr val="068E26"/>
                </a:solidFill>
              </a:rPr>
              <a:t>c/hmwrks/ex7.c</a:t>
            </a:r>
            <a:r>
              <a:rPr lang="en-US" altLang="zh-TW">
                <a:solidFill>
                  <a:srgbClr val="068E26"/>
                </a:solidFill>
              </a:rPr>
              <a:t> </a:t>
            </a:r>
          </a:p>
        </p:txBody>
      </p:sp>
      <p:pic>
        <p:nvPicPr>
          <p:cNvPr id="3891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7" t="6569" r="10744" b="39352"/>
          <a:stretch>
            <a:fillRect/>
          </a:stretch>
        </p:blipFill>
        <p:spPr bwMode="auto">
          <a:xfrm>
            <a:off x="219075" y="895350"/>
            <a:ext cx="891540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34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Relative addressing</a:t>
            </a:r>
          </a:p>
        </p:txBody>
      </p:sp>
      <p:sp>
        <p:nvSpPr>
          <p:cNvPr id="39939" name="Rectangle 5"/>
          <p:cNvSpPr>
            <a:spLocks noChangeArrowheads="1"/>
          </p:cNvSpPr>
          <p:nvPr/>
        </p:nvSpPr>
        <p:spPr bwMode="auto">
          <a:xfrm>
            <a:off x="152400" y="5380038"/>
            <a:ext cx="8991600" cy="1401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indent="0" eaLnBrk="1" hangingPunct="1">
              <a:lnSpc>
                <a:spcPct val="90000"/>
              </a:lnSpc>
              <a:buFontTx/>
              <a:buNone/>
              <a:defRPr/>
            </a:pPr>
            <a:r>
              <a:rPr lang="en-US" altLang="zh-TW" sz="2800" dirty="0"/>
              <a:t>Relative address, if your working directory is “</a:t>
            </a:r>
            <a:r>
              <a:rPr lang="en-US" altLang="zh-TW" sz="2800" dirty="0" err="1"/>
              <a:t>linda</a:t>
            </a:r>
            <a:r>
              <a:rPr lang="en-US" altLang="zh-TW" sz="2800" dirty="0"/>
              <a:t>”: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lang="en-US" altLang="zh-TW" sz="2800" dirty="0"/>
              <a:t>		</a:t>
            </a:r>
            <a:r>
              <a:rPr lang="en-US" altLang="zh-TW" sz="2800" dirty="0">
                <a:solidFill>
                  <a:srgbClr val="FF0000"/>
                </a:solidFill>
              </a:rPr>
              <a:t>../../../../home/lookout/a/</a:t>
            </a:r>
            <a:r>
              <a:rPr lang="en-US" altLang="zh-TW" sz="2800" dirty="0" err="1">
                <a:solidFill>
                  <a:srgbClr val="FF0000"/>
                </a:solidFill>
              </a:rPr>
              <a:t>fred</a:t>
            </a:r>
            <a:r>
              <a:rPr lang="en-US" altLang="zh-TW" sz="2800" dirty="0">
                <a:solidFill>
                  <a:srgbClr val="FF0000"/>
                </a:solidFill>
              </a:rPr>
              <a:t>/c/</a:t>
            </a:r>
            <a:r>
              <a:rPr lang="en-US" altLang="zh-TW" sz="2800" dirty="0" err="1">
                <a:solidFill>
                  <a:srgbClr val="FF0000"/>
                </a:solidFill>
              </a:rPr>
              <a:t>hmwrks</a:t>
            </a:r>
            <a:r>
              <a:rPr lang="en-US" altLang="zh-TW" sz="2800" dirty="0">
                <a:solidFill>
                  <a:srgbClr val="FF0000"/>
                </a:solidFill>
              </a:rPr>
              <a:t>/ex7.c</a:t>
            </a:r>
          </a:p>
          <a:p>
            <a:pPr eaLnBrk="1" hangingPunct="1">
              <a:lnSpc>
                <a:spcPct val="90000"/>
              </a:lnSpc>
              <a:buFontTx/>
              <a:buNone/>
              <a:defRPr/>
            </a:pPr>
            <a:r>
              <a:rPr lang="en-US" altLang="zh-TW" sz="2800" dirty="0"/>
              <a:t>or better would be: </a:t>
            </a:r>
            <a:r>
              <a:rPr lang="en-US" altLang="zh-TW" sz="2800" dirty="0">
                <a:solidFill>
                  <a:srgbClr val="068E26"/>
                </a:solidFill>
              </a:rPr>
              <a:t>../../../lookout/a/</a:t>
            </a:r>
            <a:r>
              <a:rPr lang="en-US" altLang="zh-TW" sz="2800" dirty="0" err="1">
                <a:solidFill>
                  <a:srgbClr val="068E26"/>
                </a:solidFill>
              </a:rPr>
              <a:t>fred</a:t>
            </a:r>
            <a:r>
              <a:rPr lang="en-US" altLang="zh-TW" sz="2800" dirty="0">
                <a:solidFill>
                  <a:srgbClr val="068E26"/>
                </a:solidFill>
              </a:rPr>
              <a:t>/c/</a:t>
            </a:r>
            <a:r>
              <a:rPr lang="en-US" altLang="zh-TW" sz="2800" dirty="0" err="1">
                <a:solidFill>
                  <a:srgbClr val="068E26"/>
                </a:solidFill>
              </a:rPr>
              <a:t>hmwrks</a:t>
            </a:r>
            <a:r>
              <a:rPr lang="en-US" altLang="zh-TW" sz="2800" dirty="0">
                <a:solidFill>
                  <a:srgbClr val="068E26"/>
                </a:solidFill>
              </a:rPr>
              <a:t>/ex7.c</a:t>
            </a:r>
          </a:p>
        </p:txBody>
      </p:sp>
      <p:pic>
        <p:nvPicPr>
          <p:cNvPr id="3994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914400"/>
            <a:ext cx="8686800" cy="428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There are many reasons to learn UNIX/Linux: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458200" cy="4953000"/>
          </a:xfrm>
        </p:spPr>
        <p:txBody>
          <a:bodyPr/>
          <a:lstStyle/>
          <a:p>
            <a:pPr eaLnBrk="1" hangingPunct="1"/>
            <a:r>
              <a:rPr lang="en-US" altLang="zh-TW" sz="3600" spc="-20" dirty="0">
                <a:solidFill>
                  <a:srgbClr val="FF0000"/>
                </a:solidFill>
              </a:rPr>
              <a:t>Quicker to perform tasks than Windows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FF0000"/>
                </a:solidFill>
              </a:rPr>
              <a:t>But harder to learn</a:t>
            </a:r>
          </a:p>
          <a:p>
            <a:pPr eaLnBrk="1" hangingPunct="1"/>
            <a:r>
              <a:rPr lang="en-US" altLang="zh-TW" sz="3600" dirty="0">
                <a:solidFill>
                  <a:srgbClr val="FF0000"/>
                </a:solidFill>
              </a:rPr>
              <a:t>Fewer viruses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FF0000"/>
                </a:solidFill>
              </a:rPr>
              <a:t>Mostly because less popular</a:t>
            </a:r>
          </a:p>
          <a:p>
            <a:pPr eaLnBrk="1" hangingPunct="1"/>
            <a:r>
              <a:rPr lang="en-US" altLang="zh-TW" sz="3600" dirty="0">
                <a:solidFill>
                  <a:srgbClr val="FF0000"/>
                </a:solidFill>
              </a:rPr>
              <a:t>More research software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FF0000"/>
                </a:solidFill>
              </a:rPr>
              <a:t>But less consumer software</a:t>
            </a:r>
          </a:p>
          <a:p>
            <a:pPr eaLnBrk="1" hangingPunct="1"/>
            <a:r>
              <a:rPr lang="en-US" altLang="zh-TW" sz="3600" dirty="0">
                <a:solidFill>
                  <a:srgbClr val="FF0000"/>
                </a:solidFill>
              </a:rPr>
              <a:t>Used a lot in: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FF0000"/>
                </a:solidFill>
              </a:rPr>
              <a:t>Servers, laboratories, embedded systems, low budget systems (because it is free)</a:t>
            </a:r>
          </a:p>
        </p:txBody>
      </p:sp>
    </p:spTree>
    <p:extLst>
      <p:ext uri="{BB962C8B-B14F-4D97-AF65-F5344CB8AC3E}">
        <p14:creationId xmlns:p14="http://schemas.microsoft.com/office/powerpoint/2010/main" val="20986485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7002687"/>
              </p:ext>
            </p:extLst>
          </p:nvPr>
        </p:nvGraphicFramePr>
        <p:xfrm>
          <a:off x="533400" y="1104900"/>
          <a:ext cx="8300357" cy="5763764"/>
        </p:xfrm>
        <a:graphic>
          <a:graphicData uri="http://schemas.openxmlformats.org/drawingml/2006/table">
            <a:tbl>
              <a:tblPr/>
              <a:tblGrid>
                <a:gridCol w="19799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04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pwd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rint the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w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orking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irectory (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, the directory you're currently working in).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cd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anose="020B0606020202030204" pitchFamily="34" charset="0"/>
                          <a:ea typeface="新細明體" pitchFamily="18" charset="-120"/>
                        </a:rPr>
                        <a:t>&lt;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path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anose="020B0606020202030204" pitchFamily="34" charset="0"/>
                          <a:ea typeface="新細明體" pitchFamily="18" charset="-120"/>
                        </a:rPr>
                        <a:t>&gt;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Change directory to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path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.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0" b="0" i="0" u="none" strike="noStrike" kern="0" cap="none" spc="-2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新細明體" panose="02020500000000000000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kern="0" cap="none" spc="-2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The path can be relative or absolute: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/home/</a:t>
                      </a:r>
                      <a:r>
                        <a:rPr kumimoji="1" lang="en-US" altLang="en-US" sz="2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steve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/subdir  </a:t>
                      </a:r>
                      <a:r>
                        <a:rPr kumimoji="1" lang="en-US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← absolute path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~/</a:t>
                      </a:r>
                      <a:r>
                        <a:rPr kumimoji="1" lang="en-US" altLang="en-US" sz="2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subdir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← absolute from your home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../subdir2  </a:t>
                      </a:r>
                      <a:r>
                        <a:rPr kumimoji="1" lang="en-US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← </a:t>
                      </a:r>
                      <a:r>
                        <a:rPr kumimoji="1" lang="en-US" altLang="en-US" sz="2400" b="0" i="0" u="none" strike="noStrike" kern="0" cap="none" spc="-2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relative to where you are</a:t>
                      </a:r>
                      <a:endParaRPr kumimoji="1" lang="en-US" altLang="en-US" sz="2000" b="0" i="0" u="none" strike="noStrike" kern="0" cap="none" spc="-20" normalizeH="0" baseline="0" noProof="0" dirty="0">
                        <a:ln>
                          <a:noFill/>
                        </a:ln>
                        <a:solidFill>
                          <a:srgbClr val="333399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新細明體" panose="02020500000000000000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新細明體" panose="02020500000000000000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kern="0" cap="none" spc="-2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There are also ways to not give a path: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	    	    ← equivalent to “cd ~”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-        </a:t>
                      </a:r>
                      <a:r>
                        <a:rPr kumimoji="1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← go back to your previous </a:t>
                      </a:r>
                      <a:r>
                        <a:rPr kumimoji="1" lang="en-US" altLang="en-US" sz="2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pwd</a:t>
                      </a:r>
                      <a:b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</a:b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               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(Your path when you type this </a:t>
                      </a:r>
                      <a:b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</a:b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                 will 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be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ome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t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he new pre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v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ious,</a:t>
                      </a:r>
                      <a:b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</a:b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                 so you can't go back farther.)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Changing Directories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2552700" y="2895600"/>
            <a:ext cx="6248400" cy="1638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590800" y="5372100"/>
            <a:ext cx="6248400" cy="14859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590800" y="4495800"/>
            <a:ext cx="6248400" cy="876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00968228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Navigating in Unix</a:t>
            </a:r>
          </a:p>
        </p:txBody>
      </p:sp>
      <p:sp>
        <p:nvSpPr>
          <p:cNvPr id="10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25563"/>
            <a:ext cx="8229600" cy="4525962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3600" dirty="0"/>
              <a:t>To move from a child to a parent directory:</a:t>
            </a:r>
            <a:br>
              <a:rPr lang="en-US" altLang="zh-TW" sz="3600" dirty="0"/>
            </a:br>
            <a:br>
              <a:rPr lang="en-US" altLang="zh-TW" sz="1200" dirty="0"/>
            </a:br>
            <a:r>
              <a:rPr lang="en-US" altLang="zh-TW" sz="3600" b="1" dirty="0">
                <a:solidFill>
                  <a:srgbClr val="333399"/>
                </a:solidFill>
                <a:latin typeface="Lucida Console" panose="020B0609040504020204" pitchFamily="49" charset="0"/>
              </a:rPr>
              <a:t>cd ..</a:t>
            </a:r>
            <a:endParaRPr lang="en-US" altLang="zh-TW" sz="3600" dirty="0">
              <a:solidFill>
                <a:srgbClr val="333399"/>
              </a:solidFill>
              <a:latin typeface="Lucida Console" panose="020B0609040504020204" pitchFamily="49" charset="0"/>
            </a:endParaRPr>
          </a:p>
        </p:txBody>
      </p:sp>
      <p:sp>
        <p:nvSpPr>
          <p:cNvPr id="16" name="AutoShape 11"/>
          <p:cNvSpPr>
            <a:spLocks noChangeArrowheads="1"/>
          </p:cNvSpPr>
          <p:nvPr/>
        </p:nvSpPr>
        <p:spPr bwMode="auto">
          <a:xfrm>
            <a:off x="2368549" y="3124200"/>
            <a:ext cx="1143000" cy="1447800"/>
          </a:xfrm>
          <a:custGeom>
            <a:avLst/>
            <a:gdLst>
              <a:gd name="G0" fmla="+- 15126 0 0"/>
              <a:gd name="G1" fmla="+- 2912 0 0"/>
              <a:gd name="G2" fmla="+- 12158 0 2912"/>
              <a:gd name="G3" fmla="+- G2 0 2912"/>
              <a:gd name="G4" fmla="*/ G3 32768 32059"/>
              <a:gd name="G5" fmla="*/ G4 1 2"/>
              <a:gd name="G6" fmla="+- 21600 0 15126"/>
              <a:gd name="G7" fmla="*/ G6 2912 6079"/>
              <a:gd name="G8" fmla="+- G7 15126 0"/>
              <a:gd name="T0" fmla="*/ 15126 w 21600"/>
              <a:gd name="T1" fmla="*/ 0 h 21600"/>
              <a:gd name="T2" fmla="*/ 15126 w 21600"/>
              <a:gd name="T3" fmla="*/ 12158 h 21600"/>
              <a:gd name="T4" fmla="*/ 3237 w 21600"/>
              <a:gd name="T5" fmla="*/ 21600 h 21600"/>
              <a:gd name="T6" fmla="*/ 21600 w 21600"/>
              <a:gd name="T7" fmla="*/ 6079 h 21600"/>
              <a:gd name="T8" fmla="*/ 17694720 60000 65536"/>
              <a:gd name="T9" fmla="*/ 5898240 60000 65536"/>
              <a:gd name="T10" fmla="*/ 5898240 60000 65536"/>
              <a:gd name="T11" fmla="*/ 0 60000 65536"/>
              <a:gd name="T12" fmla="*/ 12427 w 21600"/>
              <a:gd name="T13" fmla="*/ G1 h 21600"/>
              <a:gd name="T14" fmla="*/ G8 w 21600"/>
              <a:gd name="T15" fmla="*/ G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1600" y="6079"/>
                </a:moveTo>
                <a:lnTo>
                  <a:pt x="15126" y="0"/>
                </a:lnTo>
                <a:lnTo>
                  <a:pt x="15126" y="2912"/>
                </a:lnTo>
                <a:lnTo>
                  <a:pt x="12427" y="2912"/>
                </a:lnTo>
                <a:cubicBezTo>
                  <a:pt x="5564" y="2912"/>
                  <a:pt x="0" y="7052"/>
                  <a:pt x="0" y="12158"/>
                </a:cubicBezTo>
                <a:lnTo>
                  <a:pt x="0" y="21600"/>
                </a:lnTo>
                <a:lnTo>
                  <a:pt x="6474" y="21600"/>
                </a:lnTo>
                <a:lnTo>
                  <a:pt x="6474" y="12158"/>
                </a:lnTo>
                <a:cubicBezTo>
                  <a:pt x="6474" y="10550"/>
                  <a:pt x="9139" y="9246"/>
                  <a:pt x="12427" y="9246"/>
                </a:cubicBezTo>
                <a:lnTo>
                  <a:pt x="15126" y="9246"/>
                </a:lnTo>
                <a:lnTo>
                  <a:pt x="15126" y="12158"/>
                </a:lnTo>
                <a:close/>
              </a:path>
            </a:pathLst>
          </a:custGeom>
          <a:solidFill>
            <a:schemeClr val="accent2"/>
          </a:solidFill>
          <a:ln w="19050">
            <a:solidFill>
              <a:srgbClr val="001F00"/>
            </a:solidFill>
            <a:miter lim="800000"/>
            <a:headEnd/>
            <a:tailEnd/>
          </a:ln>
          <a:effectLst>
            <a:outerShdw dist="35921" dir="2700000" algn="ctr" rotWithShape="0">
              <a:srgbClr val="001F00"/>
            </a:outerShdw>
          </a:effec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_s2055"/>
          <p:cNvSpPr>
            <a:spLocks noChangeArrowheads="1"/>
          </p:cNvSpPr>
          <p:nvPr/>
        </p:nvSpPr>
        <p:spPr bwMode="auto">
          <a:xfrm>
            <a:off x="2028824" y="4575175"/>
            <a:ext cx="2300288" cy="644525"/>
          </a:xfrm>
          <a:prstGeom prst="roundRect">
            <a:avLst>
              <a:gd name="adj" fmla="val 16667"/>
            </a:avLst>
          </a:prstGeom>
          <a:solidFill>
            <a:srgbClr val="FFFF99"/>
          </a:solidFill>
          <a:ln w="9525" algn="ctr">
            <a:solidFill>
              <a:srgbClr val="001F00"/>
            </a:solidFill>
            <a:round/>
            <a:headEnd/>
            <a:tailEnd/>
          </a:ln>
          <a:effectLst>
            <a:outerShdw dist="35921" dir="2700000" algn="ctr" rotWithShape="0">
              <a:srgbClr val="001F00"/>
            </a:outerShdw>
          </a:effectLst>
        </p:spPr>
        <p:txBody>
          <a:bodyPr vert="horz" wrap="none" lIns="90526" tIns="45263" rIns="90526" bIns="45263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TW" sz="3200" b="1" i="0" u="none" strike="noStrike" cap="none" normalizeH="0" baseline="0">
                <a:ln>
                  <a:noFill/>
                </a:ln>
                <a:solidFill>
                  <a:srgbClr val="001F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CHILD</a:t>
            </a:r>
          </a:p>
        </p:txBody>
      </p:sp>
      <p:cxnSp>
        <p:nvCxnSpPr>
          <p:cNvPr id="18" name="Straight Arrow Connector 17"/>
          <p:cNvCxnSpPr>
            <a:endCxn id="21" idx="0"/>
          </p:cNvCxnSpPr>
          <p:nvPr/>
        </p:nvCxnSpPr>
        <p:spPr bwMode="auto">
          <a:xfrm flipH="1">
            <a:off x="3178968" y="3848100"/>
            <a:ext cx="1097756" cy="727075"/>
          </a:xfrm>
          <a:prstGeom prst="straightConnector1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  <a:effectLst/>
        </p:spPr>
      </p:cxnSp>
      <p:sp>
        <p:nvSpPr>
          <p:cNvPr id="13" name="_s2054"/>
          <p:cNvSpPr>
            <a:spLocks noChangeArrowheads="1"/>
          </p:cNvSpPr>
          <p:nvPr/>
        </p:nvSpPr>
        <p:spPr bwMode="auto">
          <a:xfrm>
            <a:off x="3525837" y="3205163"/>
            <a:ext cx="2236788" cy="641350"/>
          </a:xfrm>
          <a:prstGeom prst="roundRect">
            <a:avLst>
              <a:gd name="adj" fmla="val 16667"/>
            </a:avLst>
          </a:prstGeom>
          <a:solidFill>
            <a:srgbClr val="FFFF99"/>
          </a:solidFill>
          <a:ln w="9525">
            <a:solidFill>
              <a:srgbClr val="001F00"/>
            </a:solidFill>
            <a:round/>
            <a:headEnd/>
            <a:tailEnd/>
          </a:ln>
          <a:effectLst>
            <a:outerShdw dist="35921" dir="2700000" algn="ctr" rotWithShape="0">
              <a:srgbClr val="001F00"/>
            </a:outerShdw>
          </a:effectLst>
        </p:spPr>
        <p:txBody>
          <a:bodyPr vert="horz" wrap="none" lIns="90526" tIns="45263" rIns="90526" bIns="45263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TW" sz="3200" b="1" i="0" u="none" strike="noStrike" cap="none" normalizeH="0" baseline="0">
                <a:ln>
                  <a:noFill/>
                </a:ln>
                <a:solidFill>
                  <a:srgbClr val="001F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PARENT</a:t>
            </a: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ent Arrow 6"/>
          <p:cNvSpPr/>
          <p:nvPr/>
        </p:nvSpPr>
        <p:spPr bwMode="auto">
          <a:xfrm>
            <a:off x="990599" y="3086100"/>
            <a:ext cx="2536371" cy="2895600"/>
          </a:xfrm>
          <a:prstGeom prst="bentArrow">
            <a:avLst>
              <a:gd name="adj1" fmla="val 16238"/>
              <a:gd name="adj2" fmla="val 17990"/>
              <a:gd name="adj3" fmla="val 17552"/>
              <a:gd name="adj4" fmla="val 43750"/>
            </a:avLst>
          </a:prstGeom>
          <a:solidFill>
            <a:srgbClr val="3333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dist="38100" dir="2700000" algn="tl" rotWithShape="0">
              <a:prstClr val="black"/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45056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Navigating in Unix</a:t>
            </a:r>
          </a:p>
        </p:txBody>
      </p:sp>
      <p:sp>
        <p:nvSpPr>
          <p:cNvPr id="2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25563"/>
            <a:ext cx="8229600" cy="4525962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3600" dirty="0"/>
              <a:t>To move from a grandchild to a grandparent directory:</a:t>
            </a:r>
            <a:br>
              <a:rPr lang="en-US" altLang="zh-TW" sz="3600" dirty="0"/>
            </a:br>
            <a:br>
              <a:rPr lang="en-US" altLang="zh-TW" sz="1200" dirty="0"/>
            </a:br>
            <a:r>
              <a:rPr lang="en-US" altLang="zh-TW" sz="3600" b="1" dirty="0">
                <a:solidFill>
                  <a:srgbClr val="333399"/>
                </a:solidFill>
                <a:latin typeface="Lucida Console" panose="020B0609040504020204" pitchFamily="49" charset="0"/>
              </a:rPr>
              <a:t>cd ../..</a:t>
            </a:r>
            <a:endParaRPr lang="en-US" altLang="zh-TW" sz="3600" dirty="0">
              <a:solidFill>
                <a:srgbClr val="333399"/>
              </a:solidFill>
              <a:latin typeface="Lucida Console" panose="020B0609040504020204" pitchFamily="49" charset="0"/>
            </a:endParaRPr>
          </a:p>
        </p:txBody>
      </p:sp>
      <p:sp>
        <p:nvSpPr>
          <p:cNvPr id="14" name="_s2056"/>
          <p:cNvSpPr>
            <a:spLocks noChangeArrowheads="1"/>
          </p:cNvSpPr>
          <p:nvPr/>
        </p:nvSpPr>
        <p:spPr bwMode="auto">
          <a:xfrm>
            <a:off x="463549" y="5984875"/>
            <a:ext cx="3203575" cy="644525"/>
          </a:xfrm>
          <a:prstGeom prst="roundRect">
            <a:avLst>
              <a:gd name="adj" fmla="val 16667"/>
            </a:avLst>
          </a:prstGeom>
          <a:solidFill>
            <a:srgbClr val="FFFF99"/>
          </a:solidFill>
          <a:ln w="9525" algn="ctr">
            <a:solidFill>
              <a:srgbClr val="001F00"/>
            </a:solidFill>
            <a:round/>
            <a:headEnd/>
            <a:tailEnd/>
          </a:ln>
          <a:effectLst>
            <a:outerShdw dist="35921" dir="2700000" algn="ctr" rotWithShape="0">
              <a:srgbClr val="001F00"/>
            </a:outerShdw>
          </a:effectLst>
        </p:spPr>
        <p:txBody>
          <a:bodyPr vert="horz" wrap="none" lIns="90526" tIns="45263" rIns="90526" bIns="45263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TW" sz="3200" b="1" i="0" u="none" strike="noStrike" cap="none" normalizeH="0" baseline="0" dirty="0">
                <a:ln>
                  <a:noFill/>
                </a:ln>
                <a:solidFill>
                  <a:srgbClr val="001F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GRANDCHILD</a:t>
            </a:r>
          </a:p>
        </p:txBody>
      </p:sp>
      <p:sp>
        <p:nvSpPr>
          <p:cNvPr id="15" name="_s2055"/>
          <p:cNvSpPr>
            <a:spLocks noChangeArrowheads="1"/>
          </p:cNvSpPr>
          <p:nvPr/>
        </p:nvSpPr>
        <p:spPr bwMode="auto">
          <a:xfrm>
            <a:off x="2028824" y="4575175"/>
            <a:ext cx="2300288" cy="644525"/>
          </a:xfrm>
          <a:prstGeom prst="roundRect">
            <a:avLst>
              <a:gd name="adj" fmla="val 16667"/>
            </a:avLst>
          </a:prstGeom>
          <a:solidFill>
            <a:srgbClr val="FFFF99"/>
          </a:solidFill>
          <a:ln w="9525" algn="ctr">
            <a:solidFill>
              <a:srgbClr val="001F00"/>
            </a:solidFill>
            <a:round/>
            <a:headEnd/>
            <a:tailEnd/>
          </a:ln>
          <a:effectLst>
            <a:outerShdw dist="35921" dir="2700000" algn="ctr" rotWithShape="0">
              <a:srgbClr val="001F00"/>
            </a:outerShdw>
          </a:effectLst>
        </p:spPr>
        <p:txBody>
          <a:bodyPr vert="horz" wrap="none" lIns="90526" tIns="45263" rIns="90526" bIns="45263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TW" sz="3200" b="1" i="0" u="none" strike="noStrike" cap="none" normalizeH="0" baseline="0">
                <a:ln>
                  <a:noFill/>
                </a:ln>
                <a:solidFill>
                  <a:srgbClr val="001F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CHILD</a:t>
            </a:r>
          </a:p>
        </p:txBody>
      </p:sp>
      <p:cxnSp>
        <p:nvCxnSpPr>
          <p:cNvPr id="16" name="Straight Arrow Connector 15"/>
          <p:cNvCxnSpPr>
            <a:endCxn id="15" idx="0"/>
          </p:cNvCxnSpPr>
          <p:nvPr/>
        </p:nvCxnSpPr>
        <p:spPr bwMode="auto">
          <a:xfrm flipH="1">
            <a:off x="3178968" y="3848100"/>
            <a:ext cx="1097756" cy="727075"/>
          </a:xfrm>
          <a:prstGeom prst="straightConnector1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  <a:effectLst/>
        </p:spPr>
      </p:cxnSp>
      <p:sp>
        <p:nvSpPr>
          <p:cNvPr id="18" name="_s2054"/>
          <p:cNvSpPr>
            <a:spLocks noChangeArrowheads="1"/>
          </p:cNvSpPr>
          <p:nvPr/>
        </p:nvSpPr>
        <p:spPr bwMode="auto">
          <a:xfrm>
            <a:off x="3525837" y="3205163"/>
            <a:ext cx="2236788" cy="641350"/>
          </a:xfrm>
          <a:prstGeom prst="roundRect">
            <a:avLst>
              <a:gd name="adj" fmla="val 16667"/>
            </a:avLst>
          </a:prstGeom>
          <a:solidFill>
            <a:srgbClr val="FFFF99"/>
          </a:solidFill>
          <a:ln w="9525">
            <a:solidFill>
              <a:srgbClr val="001F00"/>
            </a:solidFill>
            <a:round/>
            <a:headEnd/>
            <a:tailEnd/>
          </a:ln>
          <a:effectLst>
            <a:outerShdw dist="35921" dir="2700000" algn="ctr" rotWithShape="0">
              <a:srgbClr val="001F00"/>
            </a:outerShdw>
          </a:effectLst>
        </p:spPr>
        <p:txBody>
          <a:bodyPr vert="horz" wrap="none" lIns="90526" tIns="45263" rIns="90526" bIns="45263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TW" sz="3200" b="1" i="0" u="none" strike="noStrike" cap="none" normalizeH="0" baseline="0">
                <a:ln>
                  <a:noFill/>
                </a:ln>
                <a:solidFill>
                  <a:srgbClr val="001F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PARENT</a:t>
            </a:r>
          </a:p>
        </p:txBody>
      </p:sp>
      <p:cxnSp>
        <p:nvCxnSpPr>
          <p:cNvPr id="19" name="Straight Arrow Connector 18"/>
          <p:cNvCxnSpPr/>
          <p:nvPr/>
        </p:nvCxnSpPr>
        <p:spPr bwMode="auto">
          <a:xfrm flipH="1">
            <a:off x="2066924" y="5254625"/>
            <a:ext cx="1097756" cy="727075"/>
          </a:xfrm>
          <a:prstGeom prst="straightConnector1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  <a:effectLst/>
        </p:spPr>
      </p:cxn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ent Arrow 21"/>
          <p:cNvSpPr/>
          <p:nvPr/>
        </p:nvSpPr>
        <p:spPr bwMode="auto">
          <a:xfrm rot="16200000">
            <a:off x="3810000" y="5105401"/>
            <a:ext cx="1181100" cy="1409700"/>
          </a:xfrm>
          <a:prstGeom prst="bentArrow">
            <a:avLst>
              <a:gd name="adj1" fmla="val 35036"/>
              <a:gd name="adj2" fmla="val 20727"/>
              <a:gd name="adj3" fmla="val 0"/>
              <a:gd name="adj4" fmla="val 43395"/>
            </a:avLst>
          </a:prstGeom>
          <a:solidFill>
            <a:srgbClr val="3333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dist="38100" dir="2700000" algn="tl" rotWithShape="0">
              <a:prstClr val="black"/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45158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Navigating in Unix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25563"/>
            <a:ext cx="8229600" cy="4525962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3600" dirty="0"/>
              <a:t>To move from a child to a sibling directory:</a:t>
            </a:r>
            <a:br>
              <a:rPr lang="en-US" altLang="zh-TW" sz="3600" dirty="0"/>
            </a:br>
            <a:br>
              <a:rPr lang="en-US" altLang="zh-TW" sz="1200" dirty="0"/>
            </a:br>
            <a:r>
              <a:rPr lang="en-US" altLang="zh-TW" sz="3600" b="1" dirty="0">
                <a:solidFill>
                  <a:srgbClr val="333399"/>
                </a:solidFill>
                <a:latin typeface="Lucida Console" panose="020B0609040504020204" pitchFamily="49" charset="0"/>
              </a:rPr>
              <a:t>cd ../CHILD2</a:t>
            </a:r>
            <a:endParaRPr lang="en-US" altLang="zh-TW" sz="3600" dirty="0">
              <a:solidFill>
                <a:srgbClr val="333399"/>
              </a:solidFill>
              <a:latin typeface="Lucida Console" panose="020B0609040504020204" pitchFamily="49" charset="0"/>
            </a:endParaRPr>
          </a:p>
        </p:txBody>
      </p:sp>
      <p:sp>
        <p:nvSpPr>
          <p:cNvPr id="13" name="_s2055"/>
          <p:cNvSpPr>
            <a:spLocks noChangeArrowheads="1"/>
          </p:cNvSpPr>
          <p:nvPr/>
        </p:nvSpPr>
        <p:spPr bwMode="auto">
          <a:xfrm>
            <a:off x="4938712" y="4575175"/>
            <a:ext cx="2300288" cy="644525"/>
          </a:xfrm>
          <a:prstGeom prst="roundRect">
            <a:avLst>
              <a:gd name="adj" fmla="val 16667"/>
            </a:avLst>
          </a:prstGeom>
          <a:solidFill>
            <a:srgbClr val="FFFF99"/>
          </a:solidFill>
          <a:ln w="9525" algn="ctr">
            <a:solidFill>
              <a:srgbClr val="001F00"/>
            </a:solidFill>
            <a:round/>
            <a:headEnd/>
            <a:tailEnd/>
          </a:ln>
          <a:effectLst>
            <a:outerShdw dist="35921" dir="2700000" algn="ctr" rotWithShape="0">
              <a:srgbClr val="001F00"/>
            </a:outerShdw>
          </a:effectLst>
        </p:spPr>
        <p:txBody>
          <a:bodyPr vert="horz" wrap="none" lIns="90526" tIns="45263" rIns="90526" bIns="45263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TW" sz="3200" b="1" i="0" u="none" strike="noStrike" cap="none" normalizeH="0" baseline="0" dirty="0">
                <a:ln>
                  <a:noFill/>
                </a:ln>
                <a:solidFill>
                  <a:srgbClr val="001F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CHILD2</a:t>
            </a:r>
          </a:p>
        </p:txBody>
      </p:sp>
      <p:sp>
        <p:nvSpPr>
          <p:cNvPr id="15" name="_s2055"/>
          <p:cNvSpPr>
            <a:spLocks noChangeArrowheads="1"/>
          </p:cNvSpPr>
          <p:nvPr/>
        </p:nvSpPr>
        <p:spPr bwMode="auto">
          <a:xfrm>
            <a:off x="2028824" y="4575175"/>
            <a:ext cx="2300288" cy="644525"/>
          </a:xfrm>
          <a:prstGeom prst="roundRect">
            <a:avLst>
              <a:gd name="adj" fmla="val 16667"/>
            </a:avLst>
          </a:prstGeom>
          <a:solidFill>
            <a:srgbClr val="FFFF99"/>
          </a:solidFill>
          <a:ln w="9525" algn="ctr">
            <a:solidFill>
              <a:srgbClr val="001F00"/>
            </a:solidFill>
            <a:round/>
            <a:headEnd/>
            <a:tailEnd/>
          </a:ln>
          <a:effectLst>
            <a:outerShdw dist="35921" dir="2700000" algn="ctr" rotWithShape="0">
              <a:srgbClr val="001F00"/>
            </a:outerShdw>
          </a:effectLst>
        </p:spPr>
        <p:txBody>
          <a:bodyPr vert="horz" wrap="none" lIns="90526" tIns="45263" rIns="90526" bIns="45263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TW" sz="3200" b="1" i="0" u="none" strike="noStrike" cap="none" normalizeH="0" baseline="0">
                <a:ln>
                  <a:noFill/>
                </a:ln>
                <a:solidFill>
                  <a:srgbClr val="001F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CHILD</a:t>
            </a:r>
          </a:p>
        </p:txBody>
      </p:sp>
      <p:cxnSp>
        <p:nvCxnSpPr>
          <p:cNvPr id="16" name="Straight Arrow Connector 15"/>
          <p:cNvCxnSpPr>
            <a:endCxn id="15" idx="0"/>
          </p:cNvCxnSpPr>
          <p:nvPr/>
        </p:nvCxnSpPr>
        <p:spPr bwMode="auto">
          <a:xfrm flipH="1">
            <a:off x="3178968" y="3848100"/>
            <a:ext cx="1097756" cy="727075"/>
          </a:xfrm>
          <a:prstGeom prst="straightConnector1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>
            <a:off x="5007768" y="3848100"/>
            <a:ext cx="1097756" cy="727075"/>
          </a:xfrm>
          <a:prstGeom prst="straightConnector1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  <a:effectLst/>
        </p:spPr>
      </p:cxnSp>
      <p:sp>
        <p:nvSpPr>
          <p:cNvPr id="18" name="_s2054"/>
          <p:cNvSpPr>
            <a:spLocks noChangeArrowheads="1"/>
          </p:cNvSpPr>
          <p:nvPr/>
        </p:nvSpPr>
        <p:spPr bwMode="auto">
          <a:xfrm>
            <a:off x="3525837" y="3205163"/>
            <a:ext cx="2236788" cy="641350"/>
          </a:xfrm>
          <a:prstGeom prst="roundRect">
            <a:avLst>
              <a:gd name="adj" fmla="val 16667"/>
            </a:avLst>
          </a:prstGeom>
          <a:solidFill>
            <a:srgbClr val="FFFF99"/>
          </a:solidFill>
          <a:ln w="9525">
            <a:solidFill>
              <a:srgbClr val="001F00"/>
            </a:solidFill>
            <a:round/>
            <a:headEnd/>
            <a:tailEnd/>
          </a:ln>
          <a:effectLst>
            <a:outerShdw dist="35921" dir="2700000" algn="ctr" rotWithShape="0">
              <a:srgbClr val="001F00"/>
            </a:outerShdw>
          </a:effectLst>
        </p:spPr>
        <p:txBody>
          <a:bodyPr vert="horz" wrap="none" lIns="90526" tIns="45263" rIns="90526" bIns="45263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altLang="zh-TW" sz="3200" b="1" i="0" u="none" strike="noStrike" cap="none" normalizeH="0" baseline="0">
                <a:ln>
                  <a:noFill/>
                </a:ln>
                <a:solidFill>
                  <a:srgbClr val="001F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PARENT</a:t>
            </a:r>
          </a:p>
        </p:txBody>
      </p:sp>
      <p:sp>
        <p:nvSpPr>
          <p:cNvPr id="20" name="Bent Arrow 19"/>
          <p:cNvSpPr/>
          <p:nvPr/>
        </p:nvSpPr>
        <p:spPr bwMode="auto">
          <a:xfrm rot="5400000" flipH="1">
            <a:off x="4572000" y="4876800"/>
            <a:ext cx="1181100" cy="1866900"/>
          </a:xfrm>
          <a:prstGeom prst="bentArrow">
            <a:avLst>
              <a:gd name="adj1" fmla="val 35036"/>
              <a:gd name="adj2" fmla="val 38062"/>
              <a:gd name="adj3" fmla="val 37714"/>
              <a:gd name="adj4" fmla="val 43395"/>
            </a:avLst>
          </a:prstGeom>
          <a:solidFill>
            <a:srgbClr val="3333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dist="38100" dir="2700000" algn="tl" rotWithShape="0">
              <a:prstClr val="black"/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2" name="Oval 1"/>
          <p:cNvSpPr/>
          <p:nvPr/>
        </p:nvSpPr>
        <p:spPr bwMode="auto">
          <a:xfrm>
            <a:off x="4010802" y="5996579"/>
            <a:ext cx="454517" cy="392447"/>
          </a:xfrm>
          <a:prstGeom prst="ellipse">
            <a:avLst/>
          </a:prstGeom>
          <a:solidFill>
            <a:srgbClr val="333399"/>
          </a:solidFill>
          <a:ln w="9525" cap="flat" cmpd="sng" algn="ctr">
            <a:solidFill>
              <a:srgbClr val="3333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0269025"/>
              </p:ext>
            </p:extLst>
          </p:nvPr>
        </p:nvGraphicFramePr>
        <p:xfrm>
          <a:off x="533400" y="1104900"/>
          <a:ext cx="8300357" cy="5763764"/>
        </p:xfrm>
        <a:graphic>
          <a:graphicData uri="http://schemas.openxmlformats.org/drawingml/2006/table">
            <a:tbl>
              <a:tblPr/>
              <a:tblGrid>
                <a:gridCol w="19799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04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pwd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rint the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w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orking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irectory (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, the directory you're currently working in).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cd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anose="020B0606020202030204" pitchFamily="34" charset="0"/>
                          <a:ea typeface="新細明體" pitchFamily="18" charset="-120"/>
                        </a:rPr>
                        <a:t>&lt;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path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anose="020B0606020202030204" pitchFamily="34" charset="0"/>
                          <a:ea typeface="新細明體" pitchFamily="18" charset="-120"/>
                        </a:rPr>
                        <a:t>&gt;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Change directory to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path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.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0" b="0" i="0" u="none" strike="noStrike" kern="0" cap="none" spc="-2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新細明體" panose="02020500000000000000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kern="0" cap="none" spc="-2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The path can be relative or absolute: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/home/</a:t>
                      </a:r>
                      <a:r>
                        <a:rPr kumimoji="1" lang="en-US" altLang="en-US" sz="2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steve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/subdir  </a:t>
                      </a:r>
                      <a:r>
                        <a:rPr kumimoji="1" lang="en-US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← absolute path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~/subdir    	 ← relative to your home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../subdir2  </a:t>
                      </a:r>
                      <a:r>
                        <a:rPr kumimoji="1" lang="en-US" altLang="en-US" sz="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← </a:t>
                      </a:r>
                      <a:r>
                        <a:rPr kumimoji="1" lang="en-US" altLang="en-US" sz="2400" b="0" i="0" u="none" strike="noStrike" kern="0" cap="none" spc="-20" normalizeH="0" baseline="0" noProof="0" dirty="0">
                          <a:ln>
                            <a:noFill/>
                          </a:ln>
                          <a:solidFill>
                            <a:srgbClr val="333399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relative to where you are</a:t>
                      </a:r>
                      <a:endParaRPr kumimoji="1" lang="en-US" altLang="en-US" sz="2000" b="0" i="0" u="none" strike="noStrike" kern="0" cap="none" spc="-20" normalizeH="0" baseline="0" noProof="0" dirty="0">
                        <a:ln>
                          <a:noFill/>
                        </a:ln>
                        <a:solidFill>
                          <a:srgbClr val="333399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新細明體" panose="02020500000000000000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新細明體" panose="02020500000000000000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kern="0" cap="none" spc="-2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There are also ways to not give a path: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 	    	    ← equivalent to “cd ~”</a:t>
                      </a:r>
                    </a:p>
                    <a:p>
                      <a:pPr marL="457200" marR="0" lvl="1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cd -        </a:t>
                      </a:r>
                      <a:r>
                        <a:rPr kumimoji="1" lang="en-US" altLang="en-US" sz="18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← go back to your previous </a:t>
                      </a:r>
                      <a:r>
                        <a:rPr kumimoji="1" lang="en-US" altLang="en-US" sz="2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pwd</a:t>
                      </a:r>
                      <a:b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</a:b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68E26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               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(Your path when you type this </a:t>
                      </a:r>
                      <a:b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</a:b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                 will 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be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c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ome 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t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he new pre</a:t>
                      </a: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v</a:t>
                      </a:r>
                      <a:r>
                        <a:rPr kumimoji="1" lang="en-US" altLang="en-US" sz="2400" b="0" i="0" u="none" strike="noStrike" kern="0" cap="none" spc="-3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ious,</a:t>
                      </a:r>
                      <a:b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</a:br>
                      <a:r>
                        <a:rPr kumimoji="1" lang="en-US" altLang="en-US" sz="2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7F7F7F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新細明體" panose="02020500000000000000" pitchFamily="18" charset="-120"/>
                          <a:cs typeface="+mn-cs"/>
                        </a:rPr>
                        <a:t>                    so you can't go back farther.)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Changing Directories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2552700" y="2895600"/>
            <a:ext cx="6248400" cy="1638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590800" y="5372100"/>
            <a:ext cx="6248400" cy="14859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590800" y="4495800"/>
            <a:ext cx="6248400" cy="876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7452320" y="5638800"/>
            <a:ext cx="1368152" cy="93610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Note: </a:t>
            </a:r>
            <a:b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</a:br>
            <a:r>
              <a:rPr kumimoji="1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This slide is animated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8" grpId="0" animBg="1"/>
      <p:bldP spid="9" grpId="0" animBg="1"/>
      <p:bldP spid="9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/>
          </p:nvPr>
        </p:nvGraphicFramePr>
        <p:xfrm>
          <a:off x="533400" y="1104900"/>
          <a:ext cx="8305800" cy="618411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cp (-p)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Copies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mv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Moves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Bodoni MT Poster Compressed" panose="02070706080601050204" pitchFamily="18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fr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Deletes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mkdir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Makes a directory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75000"/>
                            <a:lumOff val="2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-r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and everything below it -- even if not empty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75000"/>
                            <a:lumOff val="2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File Creation and Deletion</a:t>
            </a:r>
          </a:p>
        </p:txBody>
      </p:sp>
    </p:spTree>
    <p:extLst>
      <p:ext uri="{BB962C8B-B14F-4D97-AF65-F5344CB8AC3E}">
        <p14:creationId xmlns:p14="http://schemas.microsoft.com/office/powerpoint/2010/main" val="1611249351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3973203"/>
              </p:ext>
            </p:extLst>
          </p:nvPr>
        </p:nvGraphicFramePr>
        <p:xfrm>
          <a:off x="533400" y="1104900"/>
          <a:ext cx="8305800" cy="618411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cp (-p)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Copies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mv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Moves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Bodoni MT Poster Compressed" panose="02070706080601050204" pitchFamily="18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fr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Deletes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mkdir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Makes a directory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rmdir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-r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and everything below it -- even if not empty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75000"/>
                            <a:lumOff val="2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File Creation and Deletion</a:t>
            </a:r>
          </a:p>
        </p:txBody>
      </p:sp>
    </p:spTree>
    <p:extLst>
      <p:ext uri="{BB962C8B-B14F-4D97-AF65-F5344CB8AC3E}">
        <p14:creationId xmlns:p14="http://schemas.microsoft.com/office/powerpoint/2010/main" val="2718105969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70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The Unix Copy Command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382000" cy="4525963"/>
          </a:xfrm>
        </p:spPr>
        <p:txBody>
          <a:bodyPr/>
          <a:lstStyle/>
          <a:p>
            <a:pPr eaLnBrk="1" hangingPunct="1"/>
            <a: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  <a:t>cp</a:t>
            </a:r>
            <a:r>
              <a:rPr lang="en-US" altLang="zh-TW" dirty="0"/>
              <a:t> can be used to make a copy of a file, leaving the original file untouched.</a:t>
            </a:r>
          </a:p>
          <a:p>
            <a:pPr eaLnBrk="1" hangingPunct="1">
              <a:buClr>
                <a:srgbClr val="FFFFFF"/>
              </a:buClr>
            </a:pPr>
            <a:r>
              <a:rPr lang="en-US" altLang="zh-TW" dirty="0"/>
              <a:t>Syntax:</a:t>
            </a:r>
            <a:br>
              <a:rPr lang="en-US" altLang="zh-TW" dirty="0"/>
            </a:br>
            <a:endParaRPr lang="en-US" altLang="zh-TW" b="1" dirty="0">
              <a:solidFill>
                <a:schemeClr val="tx2"/>
              </a:solidFill>
              <a:latin typeface="Andale Mono" pitchFamily="49" charset="0"/>
            </a:endParaRPr>
          </a:p>
        </p:txBody>
      </p:sp>
      <p:sp>
        <p:nvSpPr>
          <p:cNvPr id="52228" name="Rectangle 3"/>
          <p:cNvSpPr txBox="1">
            <a:spLocks noChangeArrowheads="1"/>
          </p:cNvSpPr>
          <p:nvPr/>
        </p:nvSpPr>
        <p:spPr bwMode="auto">
          <a:xfrm>
            <a:off x="838200" y="3200400"/>
            <a:ext cx="83058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cp</a:t>
            </a:r>
            <a:r>
              <a:rPr lang="en-US" altLang="zh-TW" sz="24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[path/]</a:t>
            </a:r>
            <a:r>
              <a:rPr lang="en-US" altLang="zh-TW" b="1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oldfile</a:t>
            </a:r>
            <a:r>
              <a:rPr lang="en-US" altLang="zh-TW" sz="28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</a:rPr>
              <a:t>[path/]</a:t>
            </a:r>
            <a:r>
              <a:rPr lang="en-US" altLang="zh-TW" b="1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newfile</a:t>
            </a:r>
            <a:endParaRPr lang="en-US" altLang="zh-TW" b="1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744859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The Unix Copy Command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TW" dirty="0"/>
              <a:t>To make a copy of a file if both the original and copy are in the </a:t>
            </a:r>
            <a:r>
              <a:rPr lang="en-US" altLang="zh-TW" i="1" dirty="0"/>
              <a:t>same</a:t>
            </a:r>
            <a:r>
              <a:rPr lang="en-US" altLang="zh-TW" dirty="0"/>
              <a:t> directory.</a:t>
            </a:r>
          </a:p>
          <a:p>
            <a:pPr eaLnBrk="1" hangingPunct="1">
              <a:buClr>
                <a:srgbClr val="FFFFFF"/>
              </a:buClr>
            </a:pPr>
            <a:r>
              <a:rPr lang="en-US" altLang="zh-TW" dirty="0"/>
              <a:t>Syntax:</a:t>
            </a:r>
          </a:p>
          <a:p>
            <a:pPr eaLnBrk="1" hangingPunct="1"/>
            <a:r>
              <a:rPr lang="en-US" altLang="zh-TW" dirty="0">
                <a:solidFill>
                  <a:schemeClr val="bg1"/>
                </a:solidFill>
              </a:rPr>
              <a:t> </a:t>
            </a:r>
            <a:endParaRPr lang="en-US" altLang="zh-TW" b="1" dirty="0">
              <a:solidFill>
                <a:schemeClr val="tx2"/>
              </a:solidFill>
              <a:latin typeface="Andale Mono" pitchFamily="49" charset="0"/>
            </a:endParaRPr>
          </a:p>
        </p:txBody>
      </p:sp>
      <p:sp>
        <p:nvSpPr>
          <p:cNvPr id="53252" name="Rectangle 3"/>
          <p:cNvSpPr txBox="1">
            <a:spLocks noChangeArrowheads="1"/>
          </p:cNvSpPr>
          <p:nvPr/>
        </p:nvSpPr>
        <p:spPr bwMode="auto">
          <a:xfrm>
            <a:off x="838200" y="3200400"/>
            <a:ext cx="83058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cp</a:t>
            </a:r>
            <a:r>
              <a:rPr lang="en-US" altLang="zh-TW" sz="24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index.html home.html</a:t>
            </a:r>
          </a:p>
        </p:txBody>
      </p:sp>
    </p:spTree>
    <p:extLst>
      <p:ext uri="{BB962C8B-B14F-4D97-AF65-F5344CB8AC3E}">
        <p14:creationId xmlns:p14="http://schemas.microsoft.com/office/powerpoint/2010/main" val="522205755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The Unix Copy Command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TW" dirty="0"/>
              <a:t>To make a copy of a file which retains the </a:t>
            </a:r>
            <a:r>
              <a:rPr lang="en-US" altLang="zh-TW" i="1" dirty="0"/>
              <a:t>origina</a:t>
            </a:r>
            <a:r>
              <a:rPr lang="en-US" altLang="zh-TW" i="1" spc="300" dirty="0"/>
              <a:t>l</a:t>
            </a:r>
            <a:r>
              <a:rPr lang="en-US" altLang="zh-TW" spc="-200" dirty="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  <a:r>
              <a:rPr lang="en-US" altLang="zh-TW" i="1" dirty="0"/>
              <a:t>s name</a:t>
            </a:r>
            <a:r>
              <a:rPr lang="en-US" altLang="zh-TW" dirty="0"/>
              <a:t>, but goes into a different directory:</a:t>
            </a:r>
          </a:p>
          <a:p>
            <a:pPr eaLnBrk="1" hangingPunct="1"/>
            <a:r>
              <a:rPr lang="en-US" altLang="zh-TW" sz="500" dirty="0">
                <a:solidFill>
                  <a:schemeClr val="bg1"/>
                </a:solidFill>
              </a:rPr>
              <a:t> </a:t>
            </a:r>
            <a:br>
              <a:rPr lang="en-US" altLang="zh-TW" dirty="0"/>
            </a:br>
            <a:endParaRPr lang="en-US" altLang="zh-TW" b="1" dirty="0">
              <a:solidFill>
                <a:schemeClr val="tx2"/>
              </a:solidFill>
              <a:latin typeface="Andale Mono" pitchFamily="49" charset="0"/>
            </a:endParaRPr>
          </a:p>
        </p:txBody>
      </p:sp>
      <p:sp>
        <p:nvSpPr>
          <p:cNvPr id="54276" name="Rectangle 3"/>
          <p:cNvSpPr txBox="1">
            <a:spLocks noChangeArrowheads="1"/>
          </p:cNvSpPr>
          <p:nvPr/>
        </p:nvSpPr>
        <p:spPr bwMode="auto">
          <a:xfrm>
            <a:off x="838200" y="3200400"/>
            <a:ext cx="83058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cp</a:t>
            </a:r>
            <a:r>
              <a:rPr lang="en-US" altLang="zh-TW" sz="24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index.htm</a:t>
            </a:r>
            <a:r>
              <a:rPr lang="en-US" altLang="zh-TW" b="1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l </a:t>
            </a:r>
            <a:r>
              <a:rPr lang="en-US" altLang="zh-TW" b="1" kern="0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../</a:t>
            </a: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subdir/</a:t>
            </a:r>
          </a:p>
        </p:txBody>
      </p:sp>
    </p:spTree>
    <p:extLst>
      <p:ext uri="{BB962C8B-B14F-4D97-AF65-F5344CB8AC3E}">
        <p14:creationId xmlns:p14="http://schemas.microsoft.com/office/powerpoint/2010/main" val="302062470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There are many reasons to learn UNIX/Linux: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458200" cy="4953000"/>
          </a:xfrm>
        </p:spPr>
        <p:txBody>
          <a:bodyPr/>
          <a:lstStyle/>
          <a:p>
            <a:pPr eaLnBrk="1" hangingPunct="1"/>
            <a:r>
              <a:rPr lang="en-US" altLang="zh-TW" sz="3600" spc="-20" dirty="0">
                <a:solidFill>
                  <a:srgbClr val="FF0000"/>
                </a:solidFill>
              </a:rPr>
              <a:t>Quicker to perform tasks than Windows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BFBFBF"/>
                </a:solidFill>
              </a:rPr>
              <a:t>But harder to learn</a:t>
            </a:r>
          </a:p>
          <a:p>
            <a:pPr eaLnBrk="1" hangingPunct="1"/>
            <a:r>
              <a:rPr lang="en-US" altLang="zh-TW" sz="3600" dirty="0">
                <a:solidFill>
                  <a:srgbClr val="BFBFBF"/>
                </a:solidFill>
              </a:rPr>
              <a:t>Fewer viruses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BFBFBF"/>
                </a:solidFill>
              </a:rPr>
              <a:t>Mostly because less popular</a:t>
            </a:r>
          </a:p>
          <a:p>
            <a:pPr eaLnBrk="1" hangingPunct="1"/>
            <a:r>
              <a:rPr lang="en-US" altLang="zh-TW" sz="3600" dirty="0">
                <a:solidFill>
                  <a:srgbClr val="BFBFBF"/>
                </a:solidFill>
              </a:rPr>
              <a:t>More research software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BFBFBF"/>
                </a:solidFill>
              </a:rPr>
              <a:t>But less consumer software</a:t>
            </a:r>
          </a:p>
          <a:p>
            <a:pPr eaLnBrk="1" hangingPunct="1"/>
            <a:r>
              <a:rPr lang="en-US" altLang="zh-TW" sz="3600" dirty="0">
                <a:solidFill>
                  <a:srgbClr val="BFBFBF"/>
                </a:solidFill>
              </a:rPr>
              <a:t>Used a lot in: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BFBFBF"/>
                </a:solidFill>
              </a:rPr>
              <a:t>Servers, laboratories, embedded systems, low budget systems (because it is free)</a:t>
            </a: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152400" y="2819400"/>
            <a:ext cx="5562600" cy="1828800"/>
          </a:xfrm>
          <a:prstGeom prst="wedgeRoundRectCallout">
            <a:avLst>
              <a:gd name="adj1" fmla="val -22033"/>
              <a:gd name="adj2" fmla="val -88081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Doesn’t this sound like a good reason for </a:t>
            </a:r>
            <a:r>
              <a:rPr kumimoji="1" lang="en-US" sz="3200" b="1" i="0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新細明體" pitchFamily="18" charset="-120"/>
              </a:rPr>
              <a:t>you</a:t>
            </a: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to </a:t>
            </a:r>
            <a:b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</a:br>
            <a:r>
              <a:rPr kumimoji="1" lang="en-US" sz="3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charset="0"/>
                <a:ea typeface="新細明體" pitchFamily="18" charset="-120"/>
              </a:rPr>
              <a:t>want</a:t>
            </a: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to learn UNIX?</a:t>
            </a:r>
            <a:endParaRPr lang="en-US" sz="3200" dirty="0">
              <a:latin typeface="Arial" charset="0"/>
            </a:endParaRPr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152400" y="5029200"/>
            <a:ext cx="5562600" cy="1828800"/>
          </a:xfrm>
          <a:prstGeom prst="wedgeRoundRectCallout">
            <a:avLst>
              <a:gd name="adj1" fmla="val 19828"/>
              <a:gd name="adj2" fmla="val -85174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Can you really be a computer scientist if you don’t know UNIX?</a:t>
            </a:r>
            <a:endParaRPr lang="en-US" sz="3200" dirty="0">
              <a:latin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The Unix Copy Command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eaLnBrk="1" hangingPunct="1"/>
            <a:r>
              <a:rPr lang="en-US" altLang="zh-TW" dirty="0"/>
              <a:t>To make a copy of a file which gets a </a:t>
            </a:r>
            <a:r>
              <a:rPr lang="en-US" altLang="zh-TW" i="1" dirty="0"/>
              <a:t>new name</a:t>
            </a:r>
            <a:r>
              <a:rPr lang="en-US" altLang="zh-TW" dirty="0"/>
              <a:t> </a:t>
            </a:r>
            <a:r>
              <a:rPr lang="en-US" altLang="zh-TW" u="sng" dirty="0"/>
              <a:t>and</a:t>
            </a:r>
            <a:r>
              <a:rPr lang="en-US" altLang="zh-TW" dirty="0"/>
              <a:t> goes into a different directory:</a:t>
            </a:r>
            <a:br>
              <a:rPr lang="en-US" altLang="zh-TW" dirty="0"/>
            </a:br>
            <a:endParaRPr lang="en-US" altLang="zh-TW" sz="3300" dirty="0"/>
          </a:p>
          <a:p>
            <a:pPr eaLnBrk="1" hangingPunct="1"/>
            <a:r>
              <a:rPr lang="en-US" altLang="zh-TW" sz="2800" dirty="0">
                <a:solidFill>
                  <a:schemeClr val="bg1"/>
                </a:solidFill>
              </a:rPr>
              <a:t> </a:t>
            </a:r>
            <a:endParaRPr lang="en-US" altLang="zh-TW" sz="2800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838200" y="3200400"/>
            <a:ext cx="88392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indent="0" eaLnBrk="1" hangingPunct="1">
              <a:buFontTx/>
              <a:buNone/>
              <a:defRPr/>
            </a:pP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cp</a:t>
            </a:r>
            <a:r>
              <a:rPr lang="en-US" altLang="zh-TW" sz="2400" b="1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index.htm</a:t>
            </a:r>
            <a:r>
              <a:rPr lang="en-US" altLang="zh-TW" b="1" kern="0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l ../</a:t>
            </a:r>
            <a:r>
              <a:rPr lang="en-US" altLang="zh-TW" b="1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subdir/hom</a:t>
            </a:r>
            <a:r>
              <a:rPr lang="en-US" altLang="zh-TW" b="1" kern="0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400" b="1" kern="0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.</a:t>
            </a:r>
            <a:r>
              <a:rPr lang="en-US" altLang="zh-TW" b="1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html</a:t>
            </a:r>
            <a:endParaRPr lang="en-US" altLang="zh-TW" kern="0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877226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The Unix Copy Command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Aft>
                <a:spcPts val="1200"/>
              </a:spcAft>
            </a:pPr>
            <a:r>
              <a:rPr lang="en-US" altLang="zh-TW" dirty="0"/>
              <a:t>To copy multiple files, do the following. 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The final argument must be a directory (otherwise it would not make sense):</a:t>
            </a:r>
            <a:br>
              <a:rPr lang="en-US" altLang="zh-TW" dirty="0">
                <a:solidFill>
                  <a:schemeClr val="bg1">
                    <a:lumMod val="65000"/>
                  </a:schemeClr>
                </a:solidFill>
              </a:rPr>
            </a:br>
            <a:br>
              <a:rPr lang="en-US" altLang="zh-TW" sz="500" dirty="0"/>
            </a:br>
            <a:endParaRPr lang="en-US" altLang="zh-TW" sz="3100" b="1" dirty="0">
              <a:solidFill>
                <a:schemeClr val="tx2"/>
              </a:solidFill>
              <a:latin typeface="Andale Mono" pitchFamily="49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838200" y="3200400"/>
            <a:ext cx="83058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  <a:defRPr/>
            </a:pPr>
            <a:r>
              <a:rPr lang="en-US" altLang="zh-TW" b="1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cp</a:t>
            </a:r>
            <a:r>
              <a:rPr lang="en-US" altLang="zh-TW" sz="2400" b="1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f1 f2 </a:t>
            </a:r>
            <a:r>
              <a:rPr lang="en-US" altLang="zh-TW" b="1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otherfile</a:t>
            </a: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 ../subdir/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777097" y="1956353"/>
            <a:ext cx="5301168" cy="2427098"/>
            <a:chOff x="1777097" y="1956353"/>
            <a:chExt cx="5301168" cy="2427098"/>
          </a:xfrm>
        </p:grpSpPr>
        <p:sp>
          <p:nvSpPr>
            <p:cNvPr id="2" name="Arc 1"/>
            <p:cNvSpPr/>
            <p:nvPr/>
          </p:nvSpPr>
          <p:spPr bwMode="auto">
            <a:xfrm rot="197845">
              <a:off x="2636157" y="2440938"/>
              <a:ext cx="4111417" cy="1695450"/>
            </a:xfrm>
            <a:prstGeom prst="arc">
              <a:avLst>
                <a:gd name="adj1" fmla="val 374671"/>
                <a:gd name="adj2" fmla="val 10104347"/>
              </a:avLst>
            </a:prstGeom>
            <a:noFill/>
            <a:ln w="31750" cap="flat" cmpd="sng" algn="ctr">
              <a:solidFill>
                <a:srgbClr val="00B050"/>
              </a:solidFill>
              <a:prstDash val="solid"/>
              <a:round/>
              <a:headEnd type="stealth" w="lg" len="lg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11" name="Arc 10"/>
            <p:cNvSpPr/>
            <p:nvPr/>
          </p:nvSpPr>
          <p:spPr bwMode="auto">
            <a:xfrm rot="197845">
              <a:off x="3847267" y="2478423"/>
              <a:ext cx="2755996" cy="1375151"/>
            </a:xfrm>
            <a:prstGeom prst="arc">
              <a:avLst>
                <a:gd name="adj1" fmla="val 1157682"/>
                <a:gd name="adj2" fmla="val 9156200"/>
              </a:avLst>
            </a:prstGeom>
            <a:noFill/>
            <a:ln w="31750" cap="flat" cmpd="sng" algn="ctr">
              <a:solidFill>
                <a:srgbClr val="00B050"/>
              </a:solidFill>
              <a:prstDash val="solid"/>
              <a:round/>
              <a:headEnd type="stealth" w="lg" len="lg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12" name="Arc 11"/>
            <p:cNvSpPr/>
            <p:nvPr/>
          </p:nvSpPr>
          <p:spPr bwMode="auto">
            <a:xfrm rot="197845">
              <a:off x="1777097" y="1956353"/>
              <a:ext cx="5301168" cy="2427098"/>
            </a:xfrm>
            <a:prstGeom prst="arc">
              <a:avLst>
                <a:gd name="adj1" fmla="val 374671"/>
                <a:gd name="adj2" fmla="val 9981983"/>
              </a:avLst>
            </a:prstGeom>
            <a:noFill/>
            <a:ln w="31750" cap="flat" cmpd="sng" algn="ctr">
              <a:solidFill>
                <a:srgbClr val="00B050"/>
              </a:solidFill>
              <a:prstDash val="solid"/>
              <a:round/>
              <a:headEnd type="stealth" w="lg" len="lg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83685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ces are wil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3236" y="4780472"/>
            <a:ext cx="2077528" cy="207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34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10068E"/>
                </a:solidFill>
              </a:rPr>
              <a:t>Specifying filenames with </a:t>
            </a:r>
            <a:r>
              <a:rPr lang="en-US" altLang="zh-TW" i="1" dirty="0">
                <a:solidFill>
                  <a:srgbClr val="FF0000"/>
                </a:solidFill>
              </a:rPr>
              <a:t>Wildcards</a:t>
            </a:r>
            <a:endParaRPr lang="zh-TW" altLang="en-US" i="1" dirty="0">
              <a:solidFill>
                <a:srgbClr val="FF0000"/>
              </a:solidFill>
            </a:endParaRPr>
          </a:p>
        </p:txBody>
      </p:sp>
      <p:sp>
        <p:nvSpPr>
          <p:cNvPr id="57347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876800"/>
          </a:xfrm>
        </p:spPr>
        <p:txBody>
          <a:bodyPr/>
          <a:lstStyle/>
          <a:p>
            <a:pPr>
              <a:defRPr/>
            </a:pPr>
            <a:r>
              <a:rPr lang="en-US" altLang="zh-TW" dirty="0"/>
              <a:t>Wildcards (</a:t>
            </a:r>
            <a:r>
              <a:rPr lang="zh-TW" altLang="en-US" sz="2800" dirty="0"/>
              <a:t>萬用字元</a:t>
            </a:r>
            <a:r>
              <a:rPr lang="en-US" altLang="zh-TW" dirty="0"/>
              <a:t>) are special symbols </a:t>
            </a:r>
            <a:br>
              <a:rPr lang="en-US" altLang="zh-TW" dirty="0"/>
            </a:br>
            <a:r>
              <a:rPr lang="en-US" altLang="zh-TW" dirty="0"/>
              <a:t>that can substitute for multiple things.</a:t>
            </a:r>
          </a:p>
          <a:p>
            <a:pPr>
              <a:defRPr/>
            </a:pPr>
            <a:r>
              <a:rPr lang="en-US" altLang="zh-TW" dirty="0"/>
              <a:t>The term comes from poker terminology </a:t>
            </a:r>
            <a:br>
              <a:rPr lang="en-US" altLang="zh-TW" dirty="0"/>
            </a:br>
            <a:r>
              <a:rPr lang="en-US" altLang="zh-TW" dirty="0"/>
              <a:t>(</a:t>
            </a:r>
            <a:r>
              <a:rPr lang="zh-TW" altLang="en-US" sz="2800" dirty="0"/>
              <a:t>撲克術語</a:t>
            </a:r>
            <a:r>
              <a:rPr lang="en-US" altLang="zh-TW" dirty="0"/>
              <a:t>):</a:t>
            </a:r>
          </a:p>
          <a:p>
            <a:pPr lvl="1">
              <a:defRPr/>
            </a:pPr>
            <a:r>
              <a:rPr lang="en-US" altLang="zh-TW" dirty="0"/>
              <a:t>The joker can be substituted for any card you want – it is actually called a “wildcard”.</a:t>
            </a:r>
          </a:p>
          <a:p>
            <a:pPr>
              <a:defRPr/>
            </a:pPr>
            <a:r>
              <a:rPr lang="en-US" altLang="zh-TW" dirty="0"/>
              <a:t>In UNIX, there 2 normal wildcard symbols:</a:t>
            </a:r>
          </a:p>
          <a:p>
            <a:pPr marL="457200" lvl="1" indent="0">
              <a:buFontTx/>
              <a:buNone/>
              <a:defRPr/>
            </a:pPr>
            <a:r>
              <a:rPr lang="en-US" altLang="zh-TW" spc="-20" dirty="0">
                <a:solidFill>
                  <a:srgbClr val="068E26"/>
                </a:solidFill>
              </a:rPr>
              <a:t>?</a:t>
            </a:r>
            <a:r>
              <a:rPr lang="en-US" altLang="zh-TW" sz="2000" spc="-20" dirty="0"/>
              <a:t> </a:t>
            </a:r>
            <a:r>
              <a:rPr lang="en-US" altLang="zh-TW" sz="2000" b="1" spc="-20" baseline="30000" dirty="0"/>
              <a:t>–</a:t>
            </a:r>
            <a:r>
              <a:rPr lang="en-US" altLang="zh-TW" sz="2000" spc="-20" dirty="0"/>
              <a:t> </a:t>
            </a:r>
            <a:r>
              <a:rPr lang="en-US" altLang="zh-TW" spc="-40" dirty="0"/>
              <a:t>Fills the place of any one character (like the joker)</a:t>
            </a:r>
          </a:p>
          <a:p>
            <a:pPr marL="457200" lvl="1" indent="0">
              <a:buFontTx/>
              <a:buNone/>
              <a:defRPr/>
            </a:pPr>
            <a:r>
              <a:rPr lang="en-US" altLang="zh-TW" sz="800" dirty="0"/>
              <a:t> </a:t>
            </a:r>
            <a:r>
              <a:rPr lang="en-US" altLang="zh-TW" dirty="0">
                <a:solidFill>
                  <a:srgbClr val="068E26"/>
                </a:solidFill>
              </a:rPr>
              <a:t>*</a:t>
            </a:r>
            <a:r>
              <a:rPr lang="en-US" altLang="zh-TW" sz="600" dirty="0">
                <a:solidFill>
                  <a:srgbClr val="068E26"/>
                </a:solidFill>
              </a:rPr>
              <a:t> </a:t>
            </a:r>
            <a:r>
              <a:rPr lang="en-US" altLang="zh-TW" sz="2000" dirty="0"/>
              <a:t> </a:t>
            </a:r>
            <a:r>
              <a:rPr lang="en-US" altLang="zh-TW" sz="2000" b="1" baseline="30000" dirty="0"/>
              <a:t>–</a:t>
            </a:r>
            <a:r>
              <a:rPr lang="en-US" altLang="zh-TW" sz="2000" dirty="0"/>
              <a:t> </a:t>
            </a:r>
            <a:r>
              <a:rPr lang="en-US" altLang="zh-TW" spc="-30" dirty="0"/>
              <a:t>Fills the place </a:t>
            </a:r>
            <a:r>
              <a:rPr lang="en-US" altLang="zh-TW" dirty="0"/>
              <a:t>of any number of characters    </a:t>
            </a:r>
            <a:br>
              <a:rPr lang="en-US" altLang="zh-TW" dirty="0"/>
            </a:br>
            <a:r>
              <a:rPr lang="en-US" altLang="zh-TW" dirty="0"/>
              <a:t>    </a:t>
            </a:r>
            <a:r>
              <a:rPr lang="en-US" altLang="zh-TW" sz="800" dirty="0"/>
              <a:t> </a:t>
            </a:r>
            <a:r>
              <a:rPr lang="en-US" altLang="zh-TW" dirty="0"/>
              <a:t>(including zero)</a:t>
            </a:r>
          </a:p>
        </p:txBody>
      </p:sp>
    </p:spTree>
    <p:extLst>
      <p:ext uri="{BB962C8B-B14F-4D97-AF65-F5344CB8AC3E}">
        <p14:creationId xmlns:p14="http://schemas.microsoft.com/office/powerpoint/2010/main" val="11581547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7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57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7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57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10068E"/>
                </a:solidFill>
              </a:rPr>
              <a:t>Specifying filenames with </a:t>
            </a:r>
            <a:r>
              <a:rPr lang="en-US" altLang="zh-TW" i="1" dirty="0">
                <a:solidFill>
                  <a:srgbClr val="FF0000"/>
                </a:solidFill>
              </a:rPr>
              <a:t>Wildcards</a:t>
            </a:r>
            <a:endParaRPr lang="zh-TW" altLang="en-US" i="1" dirty="0">
              <a:solidFill>
                <a:srgbClr val="FF0000"/>
              </a:solidFill>
            </a:endParaRPr>
          </a:p>
        </p:txBody>
      </p:sp>
      <p:sp>
        <p:nvSpPr>
          <p:cNvPr id="57347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876800"/>
          </a:xfrm>
        </p:spPr>
        <p:txBody>
          <a:bodyPr/>
          <a:lstStyle/>
          <a:p>
            <a:pPr>
              <a:defRPr/>
            </a:pPr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Wildcards (</a:t>
            </a:r>
            <a:r>
              <a:rPr lang="zh-TW" altLang="en-US" sz="2800" dirty="0">
                <a:solidFill>
                  <a:schemeClr val="bg1">
                    <a:lumMod val="75000"/>
                  </a:schemeClr>
                </a:solidFill>
              </a:rPr>
              <a:t>萬用字元</a:t>
            </a:r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) are special symbols </a:t>
            </a:r>
            <a:br>
              <a:rPr lang="en-US" altLang="zh-TW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that can substitute for multiple things.</a:t>
            </a:r>
          </a:p>
          <a:p>
            <a:pPr>
              <a:defRPr/>
            </a:pPr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The term comes from poker terminology </a:t>
            </a:r>
            <a:br>
              <a:rPr lang="en-US" altLang="zh-TW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zh-TW" altLang="en-US" sz="2800" dirty="0">
                <a:solidFill>
                  <a:schemeClr val="bg1">
                    <a:lumMod val="75000"/>
                  </a:schemeClr>
                </a:solidFill>
              </a:rPr>
              <a:t>撲克術語</a:t>
            </a:r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):</a:t>
            </a:r>
          </a:p>
          <a:p>
            <a:pPr lvl="1">
              <a:defRPr/>
            </a:pPr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The joker can be substituted for any card you want – it is actually called a “wildcard”.</a:t>
            </a:r>
          </a:p>
          <a:p>
            <a:pPr>
              <a:defRPr/>
            </a:pPr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In UNIX, there 2 normal wildcard symbols:</a:t>
            </a:r>
          </a:p>
          <a:p>
            <a:pPr marL="457200" lvl="1" indent="0">
              <a:buFontTx/>
              <a:buNone/>
              <a:defRPr/>
            </a:pPr>
            <a:r>
              <a:rPr lang="en-US" altLang="zh-TW" spc="-20" dirty="0">
                <a:solidFill>
                  <a:srgbClr val="068E26"/>
                </a:solidFill>
              </a:rPr>
              <a:t>?</a:t>
            </a:r>
            <a:r>
              <a:rPr lang="en-US" altLang="zh-TW" sz="2000" spc="-20" dirty="0"/>
              <a:t> </a:t>
            </a:r>
            <a:r>
              <a:rPr lang="en-US" altLang="zh-TW" sz="2000" b="1" spc="-20" baseline="300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altLang="zh-TW" sz="2000" spc="-2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TW" spc="-40" dirty="0">
                <a:solidFill>
                  <a:schemeClr val="bg1">
                    <a:lumMod val="75000"/>
                  </a:schemeClr>
                </a:solidFill>
              </a:rPr>
              <a:t>Fills the place of </a:t>
            </a:r>
            <a:r>
              <a:rPr lang="en-US" altLang="zh-TW" spc="-40" dirty="0"/>
              <a:t>any one character </a:t>
            </a:r>
            <a:r>
              <a:rPr lang="en-US" altLang="zh-TW" spc="-40" dirty="0">
                <a:solidFill>
                  <a:schemeClr val="bg1">
                    <a:lumMod val="75000"/>
                  </a:schemeClr>
                </a:solidFill>
              </a:rPr>
              <a:t>(like the joker)</a:t>
            </a:r>
          </a:p>
          <a:p>
            <a:pPr marL="457200" lvl="1" indent="0">
              <a:buFontTx/>
              <a:buNone/>
              <a:defRPr/>
            </a:pPr>
            <a:r>
              <a:rPr lang="en-US" altLang="zh-TW" sz="800" dirty="0"/>
              <a:t> </a:t>
            </a:r>
            <a:r>
              <a:rPr lang="en-US" altLang="zh-TW" dirty="0">
                <a:solidFill>
                  <a:srgbClr val="6BF98D"/>
                </a:solidFill>
              </a:rPr>
              <a:t>*</a:t>
            </a:r>
            <a:r>
              <a:rPr lang="en-US" altLang="zh-TW" sz="600" dirty="0">
                <a:solidFill>
                  <a:srgbClr val="068E26"/>
                </a:solidFill>
              </a:rPr>
              <a:t> </a:t>
            </a:r>
            <a:r>
              <a:rPr lang="en-US" altLang="zh-TW" sz="2000" dirty="0"/>
              <a:t> </a:t>
            </a:r>
            <a:r>
              <a:rPr lang="en-US" altLang="zh-TW" sz="2000" b="1" baseline="300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altLang="zh-TW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TW" spc="-30" dirty="0">
                <a:solidFill>
                  <a:schemeClr val="bg1">
                    <a:lumMod val="75000"/>
                  </a:schemeClr>
                </a:solidFill>
              </a:rPr>
              <a:t>Fills the place </a:t>
            </a:r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of any number of characters    </a:t>
            </a:r>
            <a:br>
              <a:rPr lang="en-US" altLang="zh-TW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    </a:t>
            </a:r>
            <a:r>
              <a:rPr lang="en-US" altLang="zh-TW" sz="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TW" dirty="0">
                <a:solidFill>
                  <a:schemeClr val="bg1">
                    <a:lumMod val="75000"/>
                  </a:schemeClr>
                </a:solidFill>
              </a:rPr>
              <a:t>(including zero)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371600" y="2781300"/>
            <a:ext cx="5562600" cy="1676400"/>
          </a:xfrm>
          <a:prstGeom prst="wedgeRoundRectCallout">
            <a:avLst>
              <a:gd name="adj1" fmla="val 20309"/>
              <a:gd name="adj2" fmla="val 106307"/>
              <a:gd name="adj3" fmla="val 16667"/>
            </a:avLst>
          </a:prstGeom>
          <a:solidFill>
            <a:srgbClr val="FFD65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You can restrict the</a:t>
            </a:r>
            <a:r>
              <a:rPr kumimoji="1" lang="en-US" sz="32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wildcard to</a:t>
            </a: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match only a subset of characters with </a:t>
            </a:r>
            <a:r>
              <a:rPr kumimoji="1" lang="en-US" sz="3200" b="1" i="0" u="none" strike="noStrike" cap="none" normalizeH="0" baseline="0" dirty="0">
                <a:ln>
                  <a:noFill/>
                </a:ln>
                <a:solidFill>
                  <a:srgbClr val="068E26"/>
                </a:solidFill>
                <a:effectLst/>
                <a:latin typeface="Arial" charset="0"/>
                <a:ea typeface="新細明體" pitchFamily="18" charset="-120"/>
              </a:rPr>
              <a:t>[</a:t>
            </a: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rgbClr val="DAA600"/>
                </a:solidFill>
                <a:effectLst/>
                <a:latin typeface="Arial" charset="0"/>
                <a:ea typeface="新細明體" pitchFamily="18" charset="-120"/>
              </a:rPr>
              <a:t>..</a:t>
            </a:r>
            <a:r>
              <a:rPr kumimoji="1" lang="en-US" sz="3200" b="0" i="0" u="none" strike="noStrike" cap="none" normalizeH="0" dirty="0">
                <a:ln>
                  <a:noFill/>
                </a:ln>
                <a:solidFill>
                  <a:srgbClr val="DAA600"/>
                </a:solidFill>
                <a:effectLst/>
                <a:latin typeface="Arial" charset="0"/>
                <a:ea typeface="新細明體" pitchFamily="18" charset="-120"/>
              </a:rPr>
              <a:t>.</a:t>
            </a:r>
            <a:r>
              <a:rPr kumimoji="1" lang="en-US" sz="3200" b="1" i="0" u="none" strike="noStrike" cap="none" normalizeH="0" dirty="0">
                <a:ln>
                  <a:noFill/>
                </a:ln>
                <a:solidFill>
                  <a:srgbClr val="068E26"/>
                </a:solidFill>
                <a:effectLst/>
                <a:latin typeface="Arial" charset="0"/>
                <a:ea typeface="新細明體" pitchFamily="18" charset="-120"/>
              </a:rPr>
              <a:t>]</a:t>
            </a:r>
            <a:r>
              <a:rPr kumimoji="1" lang="en-US" sz="32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.</a:t>
            </a:r>
            <a:endParaRPr lang="en-US" sz="32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889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The * and ?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TW" sz="3100" b="1" dirty="0">
                <a:solidFill>
                  <a:schemeClr val="tx2"/>
                </a:solidFill>
                <a:latin typeface="Andale Mono" pitchFamily="49" charset="0"/>
              </a:rPr>
              <a:t>ls a*</a:t>
            </a:r>
            <a:r>
              <a:rPr lang="en-US" altLang="zh-TW" sz="3100" dirty="0"/>
              <a:t> - All files starting with 'a' </a:t>
            </a:r>
          </a:p>
          <a:p>
            <a:pPr eaLnBrk="1" hangingPunct="1"/>
            <a:r>
              <a:rPr lang="en-US" altLang="zh-TW" sz="3100" b="1" dirty="0">
                <a:solidFill>
                  <a:schemeClr val="tx2"/>
                </a:solidFill>
                <a:latin typeface="Andale Mono" pitchFamily="49" charset="0"/>
              </a:rPr>
              <a:t>ls *a*</a:t>
            </a:r>
            <a:r>
              <a:rPr lang="en-US" altLang="zh-TW" sz="3100" dirty="0"/>
              <a:t> - All filenames with 'a' in them </a:t>
            </a:r>
          </a:p>
          <a:p>
            <a:pPr eaLnBrk="1" hangingPunct="1"/>
            <a:r>
              <a:rPr lang="en-US" altLang="zh-TW" sz="3100" b="1" dirty="0">
                <a:solidFill>
                  <a:schemeClr val="tx2"/>
                </a:solidFill>
                <a:latin typeface="Andale Mono" pitchFamily="49" charset="0"/>
              </a:rPr>
              <a:t>ls *a*html</a:t>
            </a:r>
            <a:r>
              <a:rPr lang="en-US" altLang="zh-TW" sz="2000" dirty="0"/>
              <a:t> </a:t>
            </a:r>
            <a:r>
              <a:rPr lang="en-US" altLang="zh-TW" sz="3100" dirty="0"/>
              <a:t>- All filenames with 'a' in them and ending with html</a:t>
            </a:r>
          </a:p>
          <a:p>
            <a:pPr eaLnBrk="1" hangingPunct="1"/>
            <a:r>
              <a:rPr lang="en-US" altLang="zh-TW" sz="3100" b="1" dirty="0">
                <a:solidFill>
                  <a:schemeClr val="tx2"/>
                </a:solidFill>
                <a:latin typeface="Andale Mono" pitchFamily="49" charset="0"/>
              </a:rPr>
              <a:t>ls ?????</a:t>
            </a:r>
            <a:r>
              <a:rPr lang="en-US" altLang="zh-TW" sz="3100" dirty="0"/>
              <a:t> - All 5 character filenames </a:t>
            </a:r>
          </a:p>
        </p:txBody>
      </p:sp>
    </p:spTree>
    <p:extLst>
      <p:ext uri="{BB962C8B-B14F-4D97-AF65-F5344CB8AC3E}">
        <p14:creationId xmlns:p14="http://schemas.microsoft.com/office/powerpoint/2010/main" val="2981580956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The […] and [^…] Wildcards</a:t>
            </a:r>
            <a:endParaRPr lang="en-US" altLang="zh-TW" b="1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TW" sz="3100" b="1" dirty="0">
                <a:solidFill>
                  <a:schemeClr val="tx2"/>
                </a:solidFill>
                <a:latin typeface="Andale Mono" pitchFamily="49" charset="0"/>
              </a:rPr>
              <a:t>ls [</a:t>
            </a:r>
            <a:r>
              <a:rPr lang="en-US" altLang="zh-TW" sz="3100" b="1" dirty="0" err="1">
                <a:solidFill>
                  <a:schemeClr val="tx2"/>
                </a:solidFill>
                <a:latin typeface="Andale Mono" pitchFamily="49" charset="0"/>
              </a:rPr>
              <a:t>abc</a:t>
            </a:r>
            <a:r>
              <a:rPr lang="en-US" altLang="zh-TW" sz="3100" b="1" dirty="0">
                <a:solidFill>
                  <a:schemeClr val="tx2"/>
                </a:solidFill>
                <a:latin typeface="Andale Mono" pitchFamily="49" charset="0"/>
              </a:rPr>
              <a:t>]*</a:t>
            </a:r>
            <a:r>
              <a:rPr lang="en-US" altLang="zh-TW" sz="3100" dirty="0"/>
              <a:t> - All filenames starting with a, b, or c </a:t>
            </a:r>
          </a:p>
          <a:p>
            <a:pPr eaLnBrk="1" hangingPunct="1"/>
            <a:r>
              <a:rPr lang="en-US" altLang="zh-TW" sz="3100" b="1" dirty="0">
                <a:solidFill>
                  <a:schemeClr val="tx2"/>
                </a:solidFill>
                <a:latin typeface="Andale Mono" pitchFamily="49" charset="0"/>
              </a:rPr>
              <a:t>ls [a-c]*</a:t>
            </a:r>
            <a:r>
              <a:rPr lang="en-US" altLang="zh-TW" sz="3100" dirty="0"/>
              <a:t> - Same as above but done as a range </a:t>
            </a:r>
          </a:p>
          <a:p>
            <a:pPr eaLnBrk="1" hangingPunct="1"/>
            <a:r>
              <a:rPr lang="en-US" altLang="zh-TW" sz="3100" b="1" dirty="0">
                <a:solidFill>
                  <a:schemeClr val="tx2"/>
                </a:solidFill>
                <a:latin typeface="Andale Mono" pitchFamily="49" charset="0"/>
              </a:rPr>
              <a:t>ls [^a-c]*</a:t>
            </a:r>
            <a:r>
              <a:rPr lang="en-US" altLang="zh-TW" sz="3100" dirty="0"/>
              <a:t> - All filenames not starting with a, b, or c </a:t>
            </a:r>
          </a:p>
        </p:txBody>
      </p:sp>
    </p:spTree>
    <p:extLst>
      <p:ext uri="{BB962C8B-B14F-4D97-AF65-F5344CB8AC3E}">
        <p14:creationId xmlns:p14="http://schemas.microsoft.com/office/powerpoint/2010/main" val="463954527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52500"/>
            <a:ext cx="8686800" cy="5867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chemeClr val="tx2"/>
                </a:solidFill>
                <a:cs typeface="Times New Roman" panose="02020603050405020304" pitchFamily="18" charset="0"/>
              </a:rPr>
              <a:t>Suppose we type:</a:t>
            </a:r>
            <a:r>
              <a:rPr lang="en-US" altLang="zh-TW" sz="2600" b="1" dirty="0">
                <a:solidFill>
                  <a:schemeClr val="tx2"/>
                </a:solidFill>
                <a:cs typeface="Times New Roman" panose="02020603050405020304" pitchFamily="18" charset="0"/>
              </a:rPr>
              <a:t> </a:t>
            </a:r>
            <a:br>
              <a:rPr lang="en-US" altLang="zh-TW" sz="2600" b="1" dirty="0">
                <a:solidFill>
                  <a:schemeClr val="tx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chemeClr val="tx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ls f*</a:t>
            </a: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  </a:t>
            </a:r>
            <a:endParaRPr lang="en-US" altLang="zh-TW" sz="2600" dirty="0">
              <a:solidFill>
                <a:srgbClr val="FF0000"/>
              </a:solidFill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zh-TW" sz="2600" dirty="0"/>
              <a:t>and we get:</a:t>
            </a:r>
            <a:br>
              <a:rPr lang="en-US" altLang="zh-TW" sz="2600" dirty="0"/>
            </a:br>
            <a:r>
              <a:rPr lang="en-US" altLang="zh-TW" sz="2600" dirty="0"/>
              <a:t> </a:t>
            </a:r>
            <a:r>
              <a:rPr lang="en-US" altLang="zh-TW" sz="2600" dirty="0">
                <a:solidFill>
                  <a:srgbClr val="0066CC"/>
                </a:solidFill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chemeClr val="bg1"/>
                </a:solidFill>
              </a:rPr>
              <a:t>This tells us that three files in our current directory begin with an “f”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chemeClr val="bg1"/>
                </a:solidFill>
              </a:rPr>
              <a:t>Now, suppose we type: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</a:t>
            </a:r>
            <a:r>
              <a:rPr lang="en-US" altLang="zh-TW" sz="2600" b="1" dirty="0" err="1">
                <a:solidFill>
                  <a:schemeClr val="bg1"/>
                </a:solidFill>
                <a:latin typeface="Andale Mono" pitchFamily="49" charset="0"/>
              </a:rPr>
              <a:t>cp</a:t>
            </a: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 f* f*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700" dirty="0">
                <a:solidFill>
                  <a:schemeClr val="bg1"/>
                </a:solidFill>
              </a:rPr>
              <a:t>	then we get: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cp: target `funfile’ is not a directory</a:t>
            </a:r>
            <a:endParaRPr lang="en-US" altLang="zh-TW" sz="2700" dirty="0">
              <a:solidFill>
                <a:schemeClr val="bg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2700" dirty="0">
                <a:solidFill>
                  <a:schemeClr val="bg1"/>
                </a:solidFill>
              </a:rPr>
              <a:t>We want to understand what just happened. The UNIX operating system has replaced each </a:t>
            </a:r>
            <a:r>
              <a:rPr lang="en-US" altLang="zh-TW" sz="2600" dirty="0">
                <a:solidFill>
                  <a:schemeClr val="bg1"/>
                </a:solidFill>
              </a:rPr>
              <a:t>f* with what it really 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856037-C6CC-4EDC-B242-9C9D518647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503" y="20221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0066CC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6557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0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0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52500"/>
            <a:ext cx="8686800" cy="5867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chemeClr val="tx2"/>
                </a:solidFill>
              </a:rPr>
              <a:t>Suppose we type:</a:t>
            </a:r>
            <a:r>
              <a:rPr lang="en-US" altLang="zh-TW" sz="2600" b="1" dirty="0">
                <a:solidFill>
                  <a:schemeClr val="tx2"/>
                </a:solidFill>
              </a:rPr>
              <a:t> </a:t>
            </a:r>
            <a:br>
              <a:rPr lang="en-US" altLang="zh-TW" sz="2600" b="1" dirty="0">
                <a:solidFill>
                  <a:schemeClr val="tx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chemeClr val="tx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ls f*</a:t>
            </a:r>
            <a:r>
              <a:rPr lang="en-US" altLang="zh-TW" sz="2600" dirty="0"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zh-TW" sz="2600" dirty="0"/>
              <a:t>and we get:</a:t>
            </a:r>
            <a:br>
              <a:rPr lang="en-US" altLang="zh-TW" sz="2600" dirty="0"/>
            </a:br>
            <a:r>
              <a:rPr lang="en-US" altLang="zh-TW" sz="2600" dirty="0"/>
              <a:t> </a:t>
            </a:r>
            <a:endParaRPr lang="en-US" altLang="zh-TW" sz="2600" dirty="0">
              <a:solidFill>
                <a:srgbClr val="0066CC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/>
              <a:t>This tells us that three files in our current directory begin with an </a:t>
            </a:r>
            <a:r>
              <a:rPr lang="en-US" altLang="zh-TW" sz="2600" spc="100" dirty="0"/>
              <a:t>“</a:t>
            </a:r>
            <a:r>
              <a:rPr lang="en-US" altLang="zh-TW" sz="2600" spc="200" dirty="0"/>
              <a:t>f</a:t>
            </a:r>
            <a:r>
              <a:rPr lang="en-US" altLang="zh-TW" sz="2600" spc="-200" dirty="0"/>
              <a:t>”</a:t>
            </a:r>
            <a:r>
              <a:rPr lang="en-US" altLang="zh-TW" sz="2600" dirty="0"/>
              <a:t>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chemeClr val="bg1"/>
                </a:solidFill>
              </a:rPr>
              <a:t>Now, suppose we type: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</a:t>
            </a:r>
            <a:r>
              <a:rPr lang="en-US" altLang="zh-TW" sz="2600" b="1" dirty="0" err="1">
                <a:solidFill>
                  <a:schemeClr val="bg1"/>
                </a:solidFill>
                <a:latin typeface="Andale Mono" pitchFamily="49" charset="0"/>
              </a:rPr>
              <a:t>cp</a:t>
            </a: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 f* f*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700" dirty="0">
                <a:solidFill>
                  <a:schemeClr val="bg1"/>
                </a:solidFill>
              </a:rPr>
              <a:t>	then we get: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cp: target `funfile’ is not a directory</a:t>
            </a:r>
            <a:endParaRPr lang="en-US" altLang="zh-TW" sz="2700" dirty="0">
              <a:solidFill>
                <a:schemeClr val="bg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2700" dirty="0">
                <a:solidFill>
                  <a:schemeClr val="bg1"/>
                </a:solidFill>
              </a:rPr>
              <a:t>We want to understand what just happened. The UNIX operating system has replaced each f* with what it really is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FC0B47-BE9C-4F35-A7CE-B743386AEA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503" y="20221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0066CC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982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1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52500"/>
            <a:ext cx="8686800" cy="5867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f*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  <a:endParaRPr lang="en-US" altLang="zh-TW" sz="2600" dirty="0">
              <a:solidFill>
                <a:srgbClr val="B2B2B2"/>
              </a:solidFill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>
                <a:solidFill>
                  <a:srgbClr val="B2B2B2"/>
                </a:solidFill>
              </a:rPr>
            </a:br>
            <a:r>
              <a:rPr lang="en-US" altLang="zh-TW" sz="2600" dirty="0">
                <a:solidFill>
                  <a:srgbClr val="B2B2B2"/>
                </a:solidFill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three files in our current directory begin with an </a:t>
            </a:r>
            <a:r>
              <a:rPr lang="en-US" altLang="zh-TW" sz="2600" spc="100" dirty="0">
                <a:solidFill>
                  <a:srgbClr val="B2B2B2"/>
                </a:solidFill>
              </a:rPr>
              <a:t>“</a:t>
            </a:r>
            <a:r>
              <a:rPr lang="en-US" altLang="zh-TW" sz="2600" spc="200" dirty="0">
                <a:solidFill>
                  <a:srgbClr val="B2B2B2"/>
                </a:solidFill>
              </a:rPr>
              <a:t>f</a:t>
            </a:r>
            <a:r>
              <a:rPr lang="en-US" altLang="zh-TW" sz="2600" spc="-200" dirty="0">
                <a:solidFill>
                  <a:srgbClr val="B2B2B2"/>
                </a:solidFill>
              </a:rPr>
              <a:t>”</a:t>
            </a:r>
            <a:r>
              <a:rPr lang="en-US" altLang="zh-TW" sz="2600" dirty="0">
                <a:solidFill>
                  <a:srgbClr val="B2B2B2"/>
                </a:solidFill>
              </a:rPr>
              <a:t>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tx2"/>
                </a:solidFill>
                <a:latin typeface="Lucida Console" panose="020B0609040504020204" pitchFamily="49" charset="0"/>
              </a:rPr>
              <a:t>	</a:t>
            </a:r>
            <a:endParaRPr lang="en-US" altLang="zh-TW" sz="2600" b="1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tx2"/>
                </a:solidFill>
                <a:latin typeface="Andale Mono" pitchFamily="49" charset="0"/>
              </a:rPr>
              <a:t>	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cp: target `funfile’ is not a directory</a:t>
            </a:r>
            <a:endParaRPr lang="en-US" altLang="zh-TW" sz="2700" dirty="0">
              <a:solidFill>
                <a:srgbClr val="0066CC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2700" dirty="0">
                <a:solidFill>
                  <a:schemeClr val="bg1"/>
                </a:solidFill>
              </a:rPr>
              <a:t>We want to understand what just happened. The UNIX operating system has replaced each f* with what it really is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D1B3D9-B44A-47BA-A045-5A3E245476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503" y="20221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B2B2B2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B3CCA34F-3DFF-47F0-93ED-6EB197F90A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62FC10F7-179D-43A1-8971-4A7FA686F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4975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0652E061-3167-4A8F-A27B-672BAF6F0D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103" y="3663950"/>
            <a:ext cx="58541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cp</a:t>
            </a:r>
            <a:endParaRPr lang="zh-TW" altLang="en-US" sz="2600" b="1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2057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62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624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52500"/>
            <a:ext cx="8686800" cy="5867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f*</a:t>
            </a:r>
            <a:r>
              <a:rPr lang="en-US" altLang="zh-TW" sz="2600" dirty="0">
                <a:latin typeface="Lucida Console" panose="020B0609040504020204" pitchFamily="49" charset="0"/>
              </a:rPr>
              <a:t>  </a:t>
            </a:r>
            <a:endParaRPr lang="en-US" altLang="zh-TW" sz="2600" dirty="0"/>
          </a:p>
          <a:p>
            <a:pPr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>
                <a:solidFill>
                  <a:srgbClr val="B2B2B2"/>
                </a:solidFill>
              </a:rPr>
            </a:br>
            <a:r>
              <a:rPr lang="en-US" altLang="zh-TW" sz="2600" dirty="0">
                <a:solidFill>
                  <a:srgbClr val="B2B2B2"/>
                </a:solidFill>
              </a:rPr>
              <a:t>  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three files in our current directory begin with an </a:t>
            </a:r>
            <a:r>
              <a:rPr lang="en-US" altLang="zh-TW" sz="2600" spc="100" dirty="0">
                <a:solidFill>
                  <a:srgbClr val="B2B2B2"/>
                </a:solidFill>
              </a:rPr>
              <a:t>“</a:t>
            </a:r>
            <a:r>
              <a:rPr lang="en-US" altLang="zh-TW" sz="2600" spc="200" dirty="0">
                <a:solidFill>
                  <a:srgbClr val="B2B2B2"/>
                </a:solidFill>
              </a:rPr>
              <a:t>f</a:t>
            </a:r>
            <a:r>
              <a:rPr lang="en-US" altLang="zh-TW" sz="2600" spc="-200" dirty="0">
                <a:solidFill>
                  <a:srgbClr val="B2B2B2"/>
                </a:solidFill>
              </a:rPr>
              <a:t>”</a:t>
            </a:r>
            <a:r>
              <a:rPr lang="en-US" altLang="zh-TW" sz="2600" dirty="0">
                <a:solidFill>
                  <a:srgbClr val="B2B2B2"/>
                </a:solidFill>
              </a:rPr>
              <a:t>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tx2"/>
                </a:solidFill>
                <a:latin typeface="Lucida Console" panose="020B0609040504020204" pitchFamily="49" charset="0"/>
              </a:rPr>
              <a:t>	</a:t>
            </a:r>
            <a:endParaRPr lang="en-US" altLang="zh-TW" sz="2600" b="1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tx2"/>
                </a:solidFill>
                <a:latin typeface="Andale Mono" pitchFamily="49" charset="0"/>
              </a:rPr>
              <a:t>	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cp: target `funfile’ is not a directory</a:t>
            </a:r>
            <a:endParaRPr lang="en-US" altLang="zh-TW" sz="2700" dirty="0">
              <a:solidFill>
                <a:srgbClr val="0066CC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2700" u="sng" dirty="0"/>
              <a:t>We want to understand what just happened</a:t>
            </a:r>
            <a:r>
              <a:rPr lang="en-US" altLang="zh-TW" sz="2700" dirty="0"/>
              <a:t>. </a:t>
            </a:r>
            <a:r>
              <a:rPr lang="en-US" altLang="zh-TW" sz="2700" dirty="0">
                <a:solidFill>
                  <a:schemeClr val="bg1"/>
                </a:solidFill>
              </a:rPr>
              <a:t>The UNIX operating system has replaced each f* with what it really is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93F015-C667-4DE0-BEF7-E4B23EE8EA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503" y="20221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B2B2B2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EB7EC3F-2878-4070-AE74-7F5EF47211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3CCD36F9-4BE9-4B15-BAE9-EEB968CBA8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4975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B9A84202-1E68-4A8E-8700-A2AF3E2B8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103" y="3663950"/>
            <a:ext cx="58541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cp</a:t>
            </a:r>
            <a:endParaRPr lang="zh-TW" altLang="en-US" sz="2600" b="1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798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34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There are many reasons to learn UNIX/Linux: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458200" cy="4953000"/>
          </a:xfrm>
        </p:spPr>
        <p:txBody>
          <a:bodyPr/>
          <a:lstStyle/>
          <a:p>
            <a:pPr eaLnBrk="1" hangingPunct="1"/>
            <a:r>
              <a:rPr lang="en-US" altLang="zh-TW" sz="3600" spc="-20" dirty="0">
                <a:solidFill>
                  <a:srgbClr val="BFBFBF"/>
                </a:solidFill>
              </a:rPr>
              <a:t>Quicker to perform tasks than Windows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FF0000"/>
                </a:solidFill>
              </a:rPr>
              <a:t>But harder to learn</a:t>
            </a:r>
          </a:p>
          <a:p>
            <a:pPr eaLnBrk="1" hangingPunct="1"/>
            <a:r>
              <a:rPr lang="en-US" altLang="zh-TW" sz="3600" dirty="0">
                <a:solidFill>
                  <a:srgbClr val="BFBFBF"/>
                </a:solidFill>
              </a:rPr>
              <a:t>Fewer viruses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BFBFBF"/>
                </a:solidFill>
              </a:rPr>
              <a:t>Mostly because less popular</a:t>
            </a:r>
          </a:p>
          <a:p>
            <a:pPr eaLnBrk="1" hangingPunct="1"/>
            <a:r>
              <a:rPr lang="en-US" altLang="zh-TW" sz="3600" dirty="0">
                <a:solidFill>
                  <a:srgbClr val="BFBFBF"/>
                </a:solidFill>
              </a:rPr>
              <a:t>More research software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BFBFBF"/>
                </a:solidFill>
              </a:rPr>
              <a:t>But less consumer software</a:t>
            </a:r>
          </a:p>
          <a:p>
            <a:pPr eaLnBrk="1" hangingPunct="1"/>
            <a:r>
              <a:rPr lang="en-US" altLang="zh-TW" sz="3600" dirty="0">
                <a:solidFill>
                  <a:srgbClr val="BFBFBF"/>
                </a:solidFill>
              </a:rPr>
              <a:t>Used a lot in: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BFBFBF"/>
                </a:solidFill>
              </a:rPr>
              <a:t>Servers, laboratories, embedded systems, low budget systems (because it is free)</a:t>
            </a:r>
          </a:p>
        </p:txBody>
      </p:sp>
      <p:sp>
        <p:nvSpPr>
          <p:cNvPr id="4" name="Rounded Rectangular Callout 3"/>
          <p:cNvSpPr/>
          <p:nvPr/>
        </p:nvSpPr>
        <p:spPr bwMode="auto">
          <a:xfrm>
            <a:off x="0" y="3200400"/>
            <a:ext cx="5562600" cy="1828800"/>
          </a:xfrm>
          <a:prstGeom prst="wedgeRoundRectCallout">
            <a:avLst>
              <a:gd name="adj1" fmla="val 331"/>
              <a:gd name="adj2" fmla="val -79360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This is why the school makes you</a:t>
            </a:r>
            <a:r>
              <a:rPr kumimoji="1" lang="en-US" sz="32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 take an entire course on UNIX.</a:t>
            </a:r>
            <a:endParaRPr lang="en-US" sz="3200" dirty="0">
              <a:latin typeface="Arial" charset="0"/>
            </a:endParaRP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3581400" y="5029200"/>
            <a:ext cx="5562600" cy="1828800"/>
          </a:xfrm>
          <a:prstGeom prst="wedgeRoundRectCallout">
            <a:avLst>
              <a:gd name="adj1" fmla="val -40383"/>
              <a:gd name="adj2" fmla="val -87500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And it is why this </a:t>
            </a:r>
            <a:r>
              <a:rPr kumimoji="1" lang="en-US" sz="32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rPr>
              <a:t>course is not easy. </a:t>
            </a:r>
            <a:r>
              <a:rPr lang="en-US" sz="3200" dirty="0">
                <a:latin typeface="Arial" charset="0"/>
              </a:rPr>
              <a:t>You </a:t>
            </a:r>
            <a:r>
              <a:rPr lang="en-US" sz="3200" dirty="0">
                <a:solidFill>
                  <a:srgbClr val="FF0000"/>
                </a:solidFill>
                <a:latin typeface="Arial" charset="0"/>
              </a:rPr>
              <a:t>must do </a:t>
            </a:r>
            <a:r>
              <a:rPr lang="en-US" sz="3200" dirty="0">
                <a:latin typeface="Arial" charset="0"/>
              </a:rPr>
              <a:t>your programming assignments.</a:t>
            </a:r>
          </a:p>
        </p:txBody>
      </p:sp>
    </p:spTree>
    <p:extLst>
      <p:ext uri="{BB962C8B-B14F-4D97-AF65-F5344CB8AC3E}">
        <p14:creationId xmlns:p14="http://schemas.microsoft.com/office/powerpoint/2010/main" val="22305129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52500"/>
            <a:ext cx="8686800" cy="5867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ls f*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 </a:t>
            </a:r>
            <a:endParaRPr lang="en-US" altLang="zh-TW" sz="2600" dirty="0">
              <a:solidFill>
                <a:srgbClr val="B2B2B2"/>
              </a:solidFill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/>
            </a:br>
            <a:r>
              <a:rPr lang="en-US" altLang="zh-TW" sz="2600" dirty="0">
                <a:solidFill>
                  <a:srgbClr val="0066CC"/>
                </a:solidFill>
              </a:rPr>
              <a:t> 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three files in our current directory begin with an </a:t>
            </a:r>
            <a:r>
              <a:rPr lang="en-US" altLang="zh-TW" sz="2600" spc="100" dirty="0">
                <a:solidFill>
                  <a:srgbClr val="B2B2B2"/>
                </a:solidFill>
              </a:rPr>
              <a:t>“</a:t>
            </a:r>
            <a:r>
              <a:rPr lang="en-US" altLang="zh-TW" sz="2600" spc="200" dirty="0">
                <a:solidFill>
                  <a:srgbClr val="B2B2B2"/>
                </a:solidFill>
              </a:rPr>
              <a:t>f</a:t>
            </a:r>
            <a:r>
              <a:rPr lang="en-US" altLang="zh-TW" sz="2600" spc="-200" dirty="0">
                <a:solidFill>
                  <a:srgbClr val="B2B2B2"/>
                </a:solidFill>
              </a:rPr>
              <a:t>”</a:t>
            </a:r>
            <a:r>
              <a:rPr lang="en-US" altLang="zh-TW" sz="2600" dirty="0">
                <a:solidFill>
                  <a:srgbClr val="B2B2B2"/>
                </a:solidFill>
              </a:rPr>
              <a:t>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tx2"/>
                </a:solidFill>
                <a:latin typeface="Lucida Console" panose="020B0609040504020204" pitchFamily="49" charset="0"/>
              </a:rPr>
              <a:t>	 </a:t>
            </a:r>
            <a:endParaRPr lang="en-US" altLang="zh-TW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tx2"/>
                </a:solidFill>
                <a:latin typeface="Andale Mono" pitchFamily="49" charset="0"/>
              </a:rPr>
              <a:t>	</a:t>
            </a:r>
            <a:r>
              <a:rPr lang="en-US" altLang="zh-TW" sz="2600" b="1" dirty="0">
                <a:solidFill>
                  <a:schemeClr val="tx2"/>
                </a:solidFill>
                <a:latin typeface="Lucida Console" panose="020B0609040504020204" pitchFamily="49" charset="0"/>
              </a:rPr>
              <a:t>cp: target `funfile’ is not a directory</a:t>
            </a:r>
            <a:endParaRPr lang="en-US" altLang="zh-TW" sz="2700" dirty="0">
              <a:latin typeface="Lucida Console" panose="020B0609040504020204" pitchFamily="49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2700" dirty="0">
                <a:solidFill>
                  <a:srgbClr val="B2B2B2"/>
                </a:solidFill>
              </a:rPr>
              <a:t>We want to understand what just happened.</a:t>
            </a:r>
            <a:r>
              <a:rPr lang="en-US" altLang="zh-TW" sz="2700" dirty="0"/>
              <a:t> 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zh-TW" sz="2700" dirty="0"/>
              <a:t>    The UNIX operating system has replaced each </a:t>
            </a:r>
            <a:r>
              <a:rPr lang="en-US" altLang="zh-TW" sz="2600" dirty="0">
                <a:solidFill>
                  <a:srgbClr val="FF0000"/>
                </a:solidFill>
              </a:rPr>
              <a:t>f*</a:t>
            </a:r>
            <a:r>
              <a:rPr lang="en-US" altLang="zh-TW" sz="2600" dirty="0"/>
              <a:t> 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zh-TW" sz="2600" dirty="0"/>
              <a:t>    with what it really </a:t>
            </a:r>
            <a:r>
              <a:rPr lang="en-US" altLang="zh-TW" sz="2600" dirty="0">
                <a:solidFill>
                  <a:srgbClr val="0066CC"/>
                </a:solidFill>
              </a:rPr>
              <a:t>is</a:t>
            </a:r>
            <a:r>
              <a:rPr lang="en-US" altLang="zh-TW" sz="2600" dirty="0"/>
              <a:t>.</a:t>
            </a:r>
          </a:p>
        </p:txBody>
      </p:sp>
      <p:sp>
        <p:nvSpPr>
          <p:cNvPr id="64516" name="Line 4"/>
          <p:cNvSpPr>
            <a:spLocks noChangeShapeType="1"/>
          </p:cNvSpPr>
          <p:nvPr/>
        </p:nvSpPr>
        <p:spPr bwMode="auto">
          <a:xfrm flipH="1" flipV="1">
            <a:off x="1447800" y="4000500"/>
            <a:ext cx="6248400" cy="1524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4517" name="Line 5"/>
          <p:cNvSpPr>
            <a:spLocks noChangeShapeType="1"/>
          </p:cNvSpPr>
          <p:nvPr/>
        </p:nvSpPr>
        <p:spPr bwMode="auto">
          <a:xfrm flipH="1" flipV="1">
            <a:off x="1981200" y="4000500"/>
            <a:ext cx="5791200" cy="14478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4518" name="Line 6"/>
          <p:cNvSpPr>
            <a:spLocks noChangeShapeType="1"/>
          </p:cNvSpPr>
          <p:nvPr/>
        </p:nvSpPr>
        <p:spPr bwMode="auto">
          <a:xfrm flipH="1" flipV="1">
            <a:off x="2590800" y="2628900"/>
            <a:ext cx="685800" cy="3276600"/>
          </a:xfrm>
          <a:prstGeom prst="line">
            <a:avLst/>
          </a:prstGeom>
          <a:noFill/>
          <a:ln w="38100">
            <a:solidFill>
              <a:srgbClr val="0066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4519" name="Oval 7"/>
          <p:cNvSpPr>
            <a:spLocks noChangeArrowheads="1"/>
          </p:cNvSpPr>
          <p:nvPr/>
        </p:nvSpPr>
        <p:spPr bwMode="auto">
          <a:xfrm>
            <a:off x="495300" y="1866900"/>
            <a:ext cx="4343400" cy="762000"/>
          </a:xfrm>
          <a:prstGeom prst="ellipse">
            <a:avLst/>
          </a:prstGeom>
          <a:noFill/>
          <a:ln w="25400">
            <a:solidFill>
              <a:srgbClr val="0066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>
              <a:solidFill>
                <a:srgbClr val="00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A420B6-B911-410B-8C43-568FABD0C4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503" y="20221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0066CC"/>
              </a:solidFill>
              <a:latin typeface="Lucida Console" panose="020B0609040504020204" pitchFamily="49" charset="0"/>
            </a:endParaRP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B05F42A8-7CA2-4FE4-8B46-B256CD622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0066CC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0066CC"/>
              </a:solidFill>
              <a:latin typeface="Lucida Console" panose="020B0609040504020204" pitchFamily="49" charset="0"/>
            </a:endParaRP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FCE97691-6653-4E00-83C0-C410B7545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4975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0066CC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0066CC"/>
              </a:solidFill>
              <a:latin typeface="Lucida Console" panose="020B0609040504020204" pitchFamily="49" charset="0"/>
            </a:endParaRP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622C51E2-29B1-4DDC-92DE-49885B60C9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103" y="3663950"/>
            <a:ext cx="58541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cp</a:t>
            </a:r>
            <a:endParaRPr lang="zh-TW" altLang="en-US" sz="2600" b="1" dirty="0">
              <a:solidFill>
                <a:srgbClr val="0066CC"/>
              </a:solidFill>
              <a:latin typeface="Lucida Console" panose="020B0609040504020204" pitchFamily="49" charset="0"/>
            </a:endParaRPr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ED1689F5-4299-4155-8B39-03D8E285FB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21" name="Rectangle 10">
            <a:extLst>
              <a:ext uri="{FF2B5EF4-FFF2-40B4-BE49-F238E27FC236}">
                <a16:creationId xmlns:a16="http://schemas.microsoft.com/office/drawing/2014/main" id="{9748921E-3769-4428-9455-B624AB2A6A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4975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22" name="Rectangle 9">
            <a:extLst>
              <a:ext uri="{FF2B5EF4-FFF2-40B4-BE49-F238E27FC236}">
                <a16:creationId xmlns:a16="http://schemas.microsoft.com/office/drawing/2014/main" id="{C15FBC64-D65F-4634-8AE3-B015E97AF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103" y="3663950"/>
            <a:ext cx="58541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</a:rPr>
              <a:t>cp</a:t>
            </a:r>
            <a:endParaRPr lang="zh-TW" altLang="en-US" sz="2600" b="1" dirty="0">
              <a:latin typeface="Lucida Console" panose="020B0609040504020204" pitchFamily="49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23B792-5B51-45FF-9651-23F84A37CB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503" y="20221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B2B2B2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3279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45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64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64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45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4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4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16" grpId="0" animBg="1"/>
      <p:bldP spid="64517" grpId="0" animBg="1"/>
      <p:bldP spid="64518" grpId="0" animBg="1"/>
      <p:bldP spid="64519" grpId="0" animBg="1"/>
      <p:bldP spid="9" grpId="0"/>
      <p:bldP spid="12" grpId="0"/>
      <p:bldP spid="13" grpId="0"/>
      <p:bldP spid="14" grpId="0"/>
      <p:bldP spid="20" grpId="0"/>
      <p:bldP spid="21" grpId="0"/>
      <p:bldP spid="22" grpId="0"/>
      <p:bldP spid="24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52500"/>
            <a:ext cx="8686800" cy="5867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f*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  <a:endParaRPr lang="en-US" altLang="zh-TW" sz="2600" dirty="0">
              <a:solidFill>
                <a:srgbClr val="B2B2B2"/>
              </a:solidFill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/>
            </a:br>
            <a:r>
              <a:rPr lang="en-US" altLang="zh-TW" sz="2600" dirty="0"/>
              <a:t> </a:t>
            </a:r>
            <a:r>
              <a:rPr lang="en-US" altLang="zh-TW" sz="2600" dirty="0">
                <a:solidFill>
                  <a:schemeClr val="bg1"/>
                </a:solidFill>
              </a:rPr>
              <a:t>file1   file2   funfile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three files in our current directory begin with an </a:t>
            </a:r>
            <a:r>
              <a:rPr lang="en-US" altLang="zh-TW" sz="2600" spc="100" dirty="0">
                <a:solidFill>
                  <a:srgbClr val="B2B2B2"/>
                </a:solidFill>
              </a:rPr>
              <a:t>“</a:t>
            </a:r>
            <a:r>
              <a:rPr lang="en-US" altLang="zh-TW" sz="2600" spc="200" dirty="0">
                <a:solidFill>
                  <a:srgbClr val="B2B2B2"/>
                </a:solidFill>
              </a:rPr>
              <a:t>f</a:t>
            </a:r>
            <a:r>
              <a:rPr lang="en-US" altLang="zh-TW" sz="2600" spc="-200" dirty="0">
                <a:solidFill>
                  <a:srgbClr val="B2B2B2"/>
                </a:solidFill>
              </a:rPr>
              <a:t>”</a:t>
            </a:r>
            <a:r>
              <a:rPr lang="en-US" altLang="zh-TW" sz="2600" dirty="0">
                <a:solidFill>
                  <a:srgbClr val="B2B2B2"/>
                </a:solidFill>
              </a:rPr>
              <a:t>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tx2"/>
                </a:solidFill>
                <a:latin typeface="Andale Mono" pitchFamily="49" charset="0"/>
              </a:rPr>
              <a:t>	</a:t>
            </a:r>
            <a:r>
              <a:rPr lang="en-US" altLang="zh-TW" sz="2600" b="1" dirty="0">
                <a:solidFill>
                  <a:schemeClr val="tx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chemeClr val="bg1"/>
                </a:solidFill>
                <a:latin typeface="Lucida Console" panose="020B0609040504020204" pitchFamily="49" charset="0"/>
              </a:rPr>
              <a:t>f* f*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tx2"/>
                </a:solidFill>
                <a:latin typeface="Andale Mono" pitchFamily="49" charset="0"/>
              </a:rPr>
              <a:t>	</a:t>
            </a:r>
            <a:r>
              <a:rPr lang="en-US" altLang="zh-TW" sz="2600" b="1" dirty="0">
                <a:solidFill>
                  <a:schemeClr val="tx2"/>
                </a:solidFill>
                <a:latin typeface="Lucida Console" panose="020B0609040504020204" pitchFamily="49" charset="0"/>
              </a:rPr>
              <a:t>cp: target `funfile’ is not a directory</a:t>
            </a:r>
            <a:endParaRPr lang="en-US" altLang="zh-TW" sz="2700" dirty="0">
              <a:latin typeface="Lucida Console" panose="020B0609040504020204" pitchFamily="49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2700" dirty="0">
                <a:solidFill>
                  <a:srgbClr val="B2B2B2"/>
                </a:solidFill>
              </a:rPr>
              <a:t>We want to understand what just happened.</a:t>
            </a:r>
            <a:r>
              <a:rPr lang="en-US" altLang="zh-TW" sz="2700" dirty="0"/>
              <a:t> 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zh-TW" sz="2700" dirty="0"/>
              <a:t>    The UNIX operating system has replaced each </a:t>
            </a:r>
            <a:r>
              <a:rPr lang="en-US" altLang="zh-TW" sz="2600" dirty="0">
                <a:solidFill>
                  <a:srgbClr val="FF0000"/>
                </a:solidFill>
              </a:rPr>
              <a:t>f*</a:t>
            </a:r>
            <a:r>
              <a:rPr lang="en-US" altLang="zh-TW" sz="2600" dirty="0"/>
              <a:t> 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zh-TW" sz="2600" dirty="0"/>
              <a:t>    with what it really </a:t>
            </a:r>
            <a:r>
              <a:rPr lang="en-US" altLang="zh-TW" sz="2600" dirty="0">
                <a:solidFill>
                  <a:srgbClr val="0066CC"/>
                </a:solidFill>
              </a:rPr>
              <a:t>is</a:t>
            </a:r>
            <a:r>
              <a:rPr lang="en-US" altLang="zh-TW" sz="2600" dirty="0"/>
              <a:t>.</a:t>
            </a:r>
          </a:p>
        </p:txBody>
      </p:sp>
      <p:sp>
        <p:nvSpPr>
          <p:cNvPr id="65540" name="Line 4"/>
          <p:cNvSpPr>
            <a:spLocks noChangeShapeType="1"/>
          </p:cNvSpPr>
          <p:nvPr/>
        </p:nvSpPr>
        <p:spPr bwMode="auto">
          <a:xfrm flipH="1" flipV="1">
            <a:off x="1447800" y="4000500"/>
            <a:ext cx="6248400" cy="1524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5545" name="Rectangle 9"/>
          <p:cNvSpPr>
            <a:spLocks noChangeArrowheads="1"/>
          </p:cNvSpPr>
          <p:nvPr/>
        </p:nvSpPr>
        <p:spPr bwMode="auto">
          <a:xfrm>
            <a:off x="493103" y="3663950"/>
            <a:ext cx="58541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</a:rPr>
              <a:t>cp</a:t>
            </a:r>
            <a:endParaRPr lang="zh-TW" altLang="en-US" sz="2600" b="1" dirty="0">
              <a:latin typeface="Lucida Console" panose="020B0609040504020204" pitchFamily="49" charset="0"/>
            </a:endParaRPr>
          </a:p>
        </p:txBody>
      </p:sp>
      <p:sp>
        <p:nvSpPr>
          <p:cNvPr id="152586" name="Rectangle 10"/>
          <p:cNvSpPr>
            <a:spLocks noChangeArrowheads="1"/>
          </p:cNvSpPr>
          <p:nvPr/>
        </p:nvSpPr>
        <p:spPr bwMode="auto">
          <a:xfrm>
            <a:off x="1704975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3" name="Line 6">
            <a:extLst>
              <a:ext uri="{FF2B5EF4-FFF2-40B4-BE49-F238E27FC236}">
                <a16:creationId xmlns:a16="http://schemas.microsoft.com/office/drawing/2014/main" id="{A55423B8-8C6D-4521-B041-BF40808E2B1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590800" y="2628900"/>
            <a:ext cx="685800" cy="3276600"/>
          </a:xfrm>
          <a:prstGeom prst="line">
            <a:avLst/>
          </a:prstGeom>
          <a:noFill/>
          <a:ln w="38100">
            <a:solidFill>
              <a:srgbClr val="0066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4FCD1609-FE7A-4B3F-B583-B94F01BF2B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" y="1866900"/>
            <a:ext cx="4343400" cy="762000"/>
          </a:xfrm>
          <a:prstGeom prst="ellipse">
            <a:avLst/>
          </a:prstGeom>
          <a:noFill/>
          <a:ln w="25400">
            <a:solidFill>
              <a:srgbClr val="0066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>
              <a:solidFill>
                <a:srgbClr val="00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B6B2C4D-2618-4703-856B-25CFB04FE9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503" y="20221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0066CC"/>
              </a:solidFill>
              <a:latin typeface="Lucida Console" panose="020B0609040504020204" pitchFamily="49" charset="0"/>
            </a:endParaRPr>
          </a:p>
        </p:txBody>
      </p:sp>
      <p:sp>
        <p:nvSpPr>
          <p:cNvPr id="17" name="Line 5">
            <a:extLst>
              <a:ext uri="{FF2B5EF4-FFF2-40B4-BE49-F238E27FC236}">
                <a16:creationId xmlns:a16="http://schemas.microsoft.com/office/drawing/2014/main" id="{799BC91A-B44D-4CD8-BA73-674061BFCCD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232728" y="3982065"/>
            <a:ext cx="2539672" cy="1466235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8B47717F-903E-4639-8DE0-C8440FDA2A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1575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9F640F17-323C-4041-A37C-CADC5D0380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1871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59259E-6 L 0.35799 -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525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99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586" grpId="0"/>
      <p:bldP spid="152586" grpId="1"/>
      <p:bldP spid="1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3D056040-3FF2-4741-8532-2C26FDCDE4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503" y="20221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B2B2B2"/>
              </a:solidFill>
              <a:latin typeface="Lucida Console" panose="020B0609040504020204" pitchFamily="49" charset="0"/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BE38655F-FFE7-4D20-87F0-18CDFE29B5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6553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52500"/>
            <a:ext cx="8686800" cy="5867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f*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/>
            </a:br>
            <a:endParaRPr lang="en-US" altLang="zh-TW" sz="2600" dirty="0">
              <a:solidFill>
                <a:schemeClr val="bg1"/>
              </a:solidFill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three files in our current directory begin with an </a:t>
            </a:r>
            <a:r>
              <a:rPr lang="en-US" altLang="zh-TW" sz="2600" spc="100" dirty="0">
                <a:solidFill>
                  <a:srgbClr val="B2B2B2"/>
                </a:solidFill>
              </a:rPr>
              <a:t>“</a:t>
            </a:r>
            <a:r>
              <a:rPr lang="en-US" altLang="zh-TW" sz="2600" spc="200" dirty="0">
                <a:solidFill>
                  <a:srgbClr val="B2B2B2"/>
                </a:solidFill>
              </a:rPr>
              <a:t>f</a:t>
            </a:r>
            <a:r>
              <a:rPr lang="en-US" altLang="zh-TW" sz="2600" spc="-200" dirty="0">
                <a:solidFill>
                  <a:srgbClr val="B2B2B2"/>
                </a:solidFill>
              </a:rPr>
              <a:t>”</a:t>
            </a:r>
            <a:r>
              <a:rPr lang="en-US" altLang="zh-TW" sz="2600" dirty="0">
                <a:solidFill>
                  <a:srgbClr val="B2B2B2"/>
                </a:solidFill>
              </a:rPr>
              <a:t>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tx2"/>
                </a:solidFill>
                <a:latin typeface="Andale Mono" pitchFamily="49" charset="0"/>
              </a:rPr>
              <a:t>	</a:t>
            </a:r>
            <a:endParaRPr lang="en-US" altLang="zh-TW" sz="2600" b="1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600" b="1" dirty="0">
                <a:solidFill>
                  <a:schemeClr val="tx2"/>
                </a:solidFill>
                <a:latin typeface="Andale Mono" pitchFamily="49" charset="0"/>
              </a:rPr>
              <a:t>	</a:t>
            </a:r>
            <a:r>
              <a:rPr lang="en-US" altLang="zh-TW" sz="2600" b="1" dirty="0">
                <a:solidFill>
                  <a:schemeClr val="tx2"/>
                </a:solidFill>
                <a:latin typeface="Lucida Console" panose="020B0609040504020204" pitchFamily="49" charset="0"/>
              </a:rPr>
              <a:t>cp: target `funfile’ is not a directory</a:t>
            </a:r>
            <a:endParaRPr lang="en-US" altLang="zh-TW" sz="2700" dirty="0">
              <a:latin typeface="Lucida Console" panose="020B0609040504020204" pitchFamily="49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2700" dirty="0">
                <a:solidFill>
                  <a:srgbClr val="B2B2B2"/>
                </a:solidFill>
              </a:rPr>
              <a:t>We want to understand what just happened.</a:t>
            </a:r>
            <a:r>
              <a:rPr lang="en-US" altLang="zh-TW" sz="2700" dirty="0"/>
              <a:t> 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zh-TW" sz="2700" dirty="0"/>
              <a:t>    The UNIX operating system has replaced each </a:t>
            </a:r>
            <a:r>
              <a:rPr lang="en-US" altLang="zh-TW" sz="2600" dirty="0">
                <a:solidFill>
                  <a:srgbClr val="FF0000"/>
                </a:solidFill>
              </a:rPr>
              <a:t>f*</a:t>
            </a:r>
            <a:r>
              <a:rPr lang="en-US" altLang="zh-TW" sz="2600" dirty="0"/>
              <a:t> 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zh-TW" sz="2600" dirty="0"/>
              <a:t>    with what it really </a:t>
            </a:r>
            <a:r>
              <a:rPr lang="en-US" altLang="zh-TW" sz="2600" dirty="0">
                <a:solidFill>
                  <a:srgbClr val="0066CC"/>
                </a:solidFill>
              </a:rPr>
              <a:t>is</a:t>
            </a:r>
            <a:r>
              <a:rPr lang="en-US" altLang="zh-TW" sz="2600" dirty="0"/>
              <a:t>.</a:t>
            </a:r>
          </a:p>
        </p:txBody>
      </p:sp>
      <p:sp>
        <p:nvSpPr>
          <p:cNvPr id="65540" name="Line 4"/>
          <p:cNvSpPr>
            <a:spLocks noChangeShapeType="1"/>
          </p:cNvSpPr>
          <p:nvPr/>
        </p:nvSpPr>
        <p:spPr bwMode="auto">
          <a:xfrm flipH="1" flipV="1">
            <a:off x="1447800" y="4000500"/>
            <a:ext cx="6248400" cy="1524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5541" name="Line 5"/>
          <p:cNvSpPr>
            <a:spLocks noChangeShapeType="1"/>
          </p:cNvSpPr>
          <p:nvPr/>
        </p:nvSpPr>
        <p:spPr bwMode="auto">
          <a:xfrm flipH="1" flipV="1">
            <a:off x="5232728" y="3982065"/>
            <a:ext cx="2539672" cy="1466235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5545" name="Rectangle 9"/>
          <p:cNvSpPr>
            <a:spLocks noChangeArrowheads="1"/>
          </p:cNvSpPr>
          <p:nvPr/>
        </p:nvSpPr>
        <p:spPr bwMode="auto">
          <a:xfrm>
            <a:off x="4981575" y="3663950"/>
            <a:ext cx="581025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f*</a:t>
            </a:r>
            <a:endParaRPr lang="zh-TW" altLang="en-US" sz="26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4156B9D1-9D96-4372-A3B3-FBF514F24F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1827" y="36604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0066CC"/>
              </a:solidFill>
              <a:latin typeface="Lucida Console" panose="020B0609040504020204" pitchFamily="49" charset="0"/>
            </a:endParaRPr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20D946B0-5894-48C4-8F35-F6010EDB4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0" y="36604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0066CC"/>
              </a:solidFill>
              <a:latin typeface="Lucida Console" panose="020B0609040504020204" pitchFamily="49" charset="0"/>
            </a:endParaRPr>
          </a:p>
        </p:txBody>
      </p:sp>
      <p:sp>
        <p:nvSpPr>
          <p:cNvPr id="16" name="Line 6">
            <a:extLst>
              <a:ext uri="{FF2B5EF4-FFF2-40B4-BE49-F238E27FC236}">
                <a16:creationId xmlns:a16="http://schemas.microsoft.com/office/drawing/2014/main" id="{1C5CE5F9-041B-4604-A37B-3B4B900DC2F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590800" y="2628900"/>
            <a:ext cx="685800" cy="3276600"/>
          </a:xfrm>
          <a:prstGeom prst="line">
            <a:avLst/>
          </a:prstGeom>
          <a:noFill/>
          <a:ln w="38100">
            <a:solidFill>
              <a:srgbClr val="0066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5324CB-E786-41F0-82AA-92BB718B8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503" y="20221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0066CC"/>
              </a:solidFill>
              <a:latin typeface="Lucida Console" panose="020B0609040504020204" pitchFamily="49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36AE0DF-64C9-4FAC-8602-8D6EE0DCF8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4503" y="2022157"/>
            <a:ext cx="399179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file1 file2 funfile</a:t>
            </a:r>
            <a:endParaRPr lang="zh-TW" altLang="en-US" sz="2600" b="1" dirty="0">
              <a:solidFill>
                <a:srgbClr val="0066CC"/>
              </a:solidFill>
              <a:latin typeface="Lucida Console" panose="020B0609040504020204" pitchFamily="49" charset="0"/>
            </a:endParaRPr>
          </a:p>
        </p:txBody>
      </p:sp>
      <p:sp>
        <p:nvSpPr>
          <p:cNvPr id="23" name="Oval 7">
            <a:extLst>
              <a:ext uri="{FF2B5EF4-FFF2-40B4-BE49-F238E27FC236}">
                <a16:creationId xmlns:a16="http://schemas.microsoft.com/office/drawing/2014/main" id="{0A9017E0-15E3-4FFB-9F19-7DD21618A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" y="1866900"/>
            <a:ext cx="4343400" cy="762000"/>
          </a:xfrm>
          <a:prstGeom prst="ellipse">
            <a:avLst/>
          </a:prstGeom>
          <a:noFill/>
          <a:ln w="25400">
            <a:solidFill>
              <a:srgbClr val="0066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>
              <a:solidFill>
                <a:srgbClr val="000000"/>
              </a:solidFill>
            </a:endParaRPr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F4FAA81C-E8D9-42A4-A13F-74AA40BBCE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103" y="3663950"/>
            <a:ext cx="58541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</a:rPr>
              <a:t>cp</a:t>
            </a:r>
            <a:endParaRPr lang="zh-TW" altLang="en-US" sz="2600" b="1" dirty="0">
              <a:latin typeface="Lucida Console" panose="020B0609040504020204" pitchFamily="49" charset="0"/>
            </a:endParaRPr>
          </a:p>
        </p:txBody>
      </p:sp>
      <p:sp>
        <p:nvSpPr>
          <p:cNvPr id="38" name="Arc 37">
            <a:extLst>
              <a:ext uri="{FF2B5EF4-FFF2-40B4-BE49-F238E27FC236}">
                <a16:creationId xmlns:a16="http://schemas.microsoft.com/office/drawing/2014/main" id="{7CB26D6C-0FB6-4071-850F-2C942F55750E}"/>
              </a:ext>
            </a:extLst>
          </p:cNvPr>
          <p:cNvSpPr/>
          <p:nvPr/>
        </p:nvSpPr>
        <p:spPr bwMode="auto">
          <a:xfrm rot="197845">
            <a:off x="2590278" y="2864613"/>
            <a:ext cx="5595193" cy="1695450"/>
          </a:xfrm>
          <a:prstGeom prst="arc">
            <a:avLst>
              <a:gd name="adj1" fmla="val 290673"/>
              <a:gd name="adj2" fmla="val 10154446"/>
            </a:avLst>
          </a:prstGeom>
          <a:noFill/>
          <a:ln w="31750" cap="flat" cmpd="sng" algn="ctr">
            <a:solidFill>
              <a:srgbClr val="00B050"/>
            </a:solidFill>
            <a:prstDash val="solid"/>
            <a:round/>
            <a:headEnd type="stealth" w="lg" len="lg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39" name="Arc 38">
            <a:extLst>
              <a:ext uri="{FF2B5EF4-FFF2-40B4-BE49-F238E27FC236}">
                <a16:creationId xmlns:a16="http://schemas.microsoft.com/office/drawing/2014/main" id="{29E22239-6AF5-4835-8CE2-FBEBEA61704E}"/>
              </a:ext>
            </a:extLst>
          </p:cNvPr>
          <p:cNvSpPr/>
          <p:nvPr/>
        </p:nvSpPr>
        <p:spPr bwMode="auto">
          <a:xfrm rot="543755">
            <a:off x="5098786" y="3095305"/>
            <a:ext cx="2755837" cy="1101949"/>
          </a:xfrm>
          <a:prstGeom prst="arc">
            <a:avLst>
              <a:gd name="adj1" fmla="val 618172"/>
              <a:gd name="adj2" fmla="val 8450645"/>
            </a:avLst>
          </a:prstGeom>
          <a:noFill/>
          <a:ln w="31750" cap="flat" cmpd="sng" algn="ctr">
            <a:solidFill>
              <a:srgbClr val="00B050"/>
            </a:solidFill>
            <a:prstDash val="solid"/>
            <a:round/>
            <a:headEnd type="stealth" w="lg" len="lg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C835D10E-9AEB-4546-A3AD-FB2138061938}"/>
              </a:ext>
            </a:extLst>
          </p:cNvPr>
          <p:cNvSpPr/>
          <p:nvPr/>
        </p:nvSpPr>
        <p:spPr bwMode="auto">
          <a:xfrm rot="197845">
            <a:off x="1272893" y="2337496"/>
            <a:ext cx="7159531" cy="2427098"/>
          </a:xfrm>
          <a:prstGeom prst="arc">
            <a:avLst>
              <a:gd name="adj1" fmla="val 349151"/>
              <a:gd name="adj2" fmla="val 10097854"/>
            </a:avLst>
          </a:prstGeom>
          <a:noFill/>
          <a:ln w="31750" cap="flat" cmpd="sng" algn="ctr">
            <a:solidFill>
              <a:srgbClr val="00B050"/>
            </a:solidFill>
            <a:prstDash val="solid"/>
            <a:round/>
            <a:headEnd type="stealth" w="lg" len="lg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41" name="Arc 40">
            <a:extLst>
              <a:ext uri="{FF2B5EF4-FFF2-40B4-BE49-F238E27FC236}">
                <a16:creationId xmlns:a16="http://schemas.microsoft.com/office/drawing/2014/main" id="{4780F781-B0D3-4735-85EB-BFADD5D49B38}"/>
              </a:ext>
            </a:extLst>
          </p:cNvPr>
          <p:cNvSpPr/>
          <p:nvPr/>
        </p:nvSpPr>
        <p:spPr bwMode="auto">
          <a:xfrm rot="493684">
            <a:off x="3680257" y="2650227"/>
            <a:ext cx="4412960" cy="1690898"/>
          </a:xfrm>
          <a:prstGeom prst="arc">
            <a:avLst>
              <a:gd name="adj1" fmla="val 453410"/>
              <a:gd name="adj2" fmla="val 9125986"/>
            </a:avLst>
          </a:prstGeom>
          <a:noFill/>
          <a:ln w="31750" cap="flat" cmpd="sng" algn="ctr">
            <a:solidFill>
              <a:srgbClr val="00B050"/>
            </a:solidFill>
            <a:prstDash val="solid"/>
            <a:round/>
            <a:headEnd type="stealth" w="lg" len="lg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42" name="Arc 41">
            <a:extLst>
              <a:ext uri="{FF2B5EF4-FFF2-40B4-BE49-F238E27FC236}">
                <a16:creationId xmlns:a16="http://schemas.microsoft.com/office/drawing/2014/main" id="{1B82737A-D84B-4DBA-9920-DEDB58E46CCA}"/>
              </a:ext>
            </a:extLst>
          </p:cNvPr>
          <p:cNvSpPr/>
          <p:nvPr/>
        </p:nvSpPr>
        <p:spPr bwMode="auto">
          <a:xfrm rot="1411797">
            <a:off x="6388623" y="3190049"/>
            <a:ext cx="1363453" cy="864718"/>
          </a:xfrm>
          <a:prstGeom prst="arc">
            <a:avLst>
              <a:gd name="adj1" fmla="val 1157682"/>
              <a:gd name="adj2" fmla="val 5186107"/>
            </a:avLst>
          </a:prstGeom>
          <a:noFill/>
          <a:ln w="31750" cap="flat" cmpd="sng" algn="ctr">
            <a:solidFill>
              <a:srgbClr val="00B050"/>
            </a:solidFill>
            <a:prstDash val="solid"/>
            <a:round/>
            <a:headEnd type="stealth" w="lg" len="lg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80600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2.96296E-6 L 0.03628 0.23865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6" y="1192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2.96296E-6 L 0.46528 0.2377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64" y="1187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xit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8" dur="500"/>
                                        <p:tgtEl>
                                          <p:spTgt spid="655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xit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5" dur="500"/>
                                        <p:tgtEl>
                                          <p:spTgt spid="655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8" dur="500"/>
                                        <p:tgtEl>
                                          <p:spTgt spid="655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65540" grpId="0" animBg="1"/>
      <p:bldP spid="65541" grpId="0" animBg="1"/>
      <p:bldP spid="65545" grpId="0"/>
      <p:bldP spid="13" grpId="0"/>
      <p:bldP spid="14" grpId="0"/>
      <p:bldP spid="16" grpId="0" animBg="1"/>
      <p:bldP spid="18" grpId="0"/>
      <p:bldP spid="18" grpId="1"/>
      <p:bldP spid="21" grpId="0"/>
      <p:bldP spid="21" grpId="1"/>
      <p:bldP spid="23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867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Suppose we type:</a:t>
            </a:r>
            <a:r>
              <a:rPr lang="en-US" altLang="zh-TW" sz="2600" b="1" dirty="0"/>
              <a:t> </a:t>
            </a:r>
            <a:br>
              <a:rPr lang="en-US" altLang="zh-TW" sz="2600" b="1" dirty="0">
                <a:latin typeface="Times New Roman" panose="02020603050405020304" pitchFamily="18" charset="0"/>
              </a:rPr>
            </a:br>
            <a:r>
              <a:rPr lang="en-US" altLang="zh-TW" sz="2600" b="1" dirty="0"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ls a*</a:t>
            </a: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  </a:t>
            </a:r>
            <a:endParaRPr lang="en-US" altLang="zh-TW" sz="2600" dirty="0">
              <a:solidFill>
                <a:srgbClr val="FF0000"/>
              </a:solidFill>
            </a:endParaRPr>
          </a:p>
          <a:p>
            <a:pPr eaLnBrk="1" hangingPunct="1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/>
              <a:t>and we get:</a:t>
            </a:r>
            <a:br>
              <a:rPr lang="en-US" altLang="zh-TW" sz="2600" dirty="0"/>
            </a:br>
            <a:r>
              <a:rPr lang="en-US" altLang="zh-TW" sz="2600" dirty="0"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aa ab adirectory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chemeClr val="bg1"/>
                </a:solidFill>
              </a:rPr>
              <a:t>This tells us that three “things” in our current directory begin with an “a”.  The third among them is not a file.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chemeClr val="bg1"/>
                </a:solidFill>
              </a:rPr>
              <a:t>Now, suppose we type: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</a:t>
            </a:r>
            <a:r>
              <a:rPr lang="en-US" altLang="zh-TW" sz="2600" b="1" dirty="0" err="1">
                <a:solidFill>
                  <a:schemeClr val="bg1"/>
                </a:solidFill>
                <a:latin typeface="Andale Mono" pitchFamily="49" charset="0"/>
              </a:rPr>
              <a:t>cp</a:t>
            </a: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 a* a*f*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700" dirty="0">
                <a:solidFill>
                  <a:schemeClr val="bg1"/>
                </a:solidFill>
              </a:rPr>
              <a:t>	then we get: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cp: omitting directory `a3’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</a:t>
            </a:r>
            <a:r>
              <a:rPr lang="en-US" altLang="zh-TW" sz="2600" b="1" dirty="0" err="1">
                <a:solidFill>
                  <a:schemeClr val="bg1"/>
                </a:solidFill>
                <a:latin typeface="Andale Mono" pitchFamily="49" charset="0"/>
              </a:rPr>
              <a:t>cp</a:t>
            </a: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: warning: source file `a1’ specified more than once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</a:t>
            </a:r>
            <a:r>
              <a:rPr lang="en-US" altLang="zh-TW" sz="2600" b="1" dirty="0" err="1">
                <a:solidFill>
                  <a:schemeClr val="bg1"/>
                </a:solidFill>
                <a:latin typeface="Andale Mono" pitchFamily="49" charset="0"/>
              </a:rPr>
              <a:t>cp</a:t>
            </a: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: warning: source file `a2’ specified more than once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chemeClr val="bg1"/>
                </a:solidFill>
              </a:rPr>
              <a:t>Why?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b="1" dirty="0">
              <a:solidFill>
                <a:schemeClr val="tx2"/>
              </a:solidFill>
              <a:latin typeface="Andale Mono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1839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7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7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839200" cy="5867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Suppose we type:</a:t>
            </a:r>
            <a:r>
              <a:rPr lang="en-US" altLang="zh-TW" sz="2600" b="1" dirty="0"/>
              <a:t> </a:t>
            </a:r>
            <a:br>
              <a:rPr lang="en-US" altLang="zh-TW" sz="2600" b="1" dirty="0">
                <a:latin typeface="Times New Roman" panose="02020603050405020304" pitchFamily="18" charset="0"/>
              </a:rPr>
            </a:br>
            <a:r>
              <a:rPr lang="en-US" altLang="zh-TW" sz="2600" b="1" dirty="0"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ls a*</a:t>
            </a:r>
            <a:r>
              <a:rPr lang="en-US" altLang="zh-TW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/>
              <a:t>and we get:</a:t>
            </a:r>
            <a:br>
              <a:rPr lang="en-US" altLang="zh-TW" sz="2600" dirty="0"/>
            </a:br>
            <a:r>
              <a:rPr lang="en-US" altLang="zh-TW" sz="2600" dirty="0"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aa ab adirectory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This tells us that 3 “things” in our current directory begin with “a”.  The name of one suggest it is a directory.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chemeClr val="bg1"/>
                </a:solidFill>
              </a:rPr>
              <a:t>Now, suppose we type: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</a:t>
            </a:r>
            <a:r>
              <a:rPr lang="en-US" altLang="zh-TW" sz="2600" b="1" dirty="0" err="1">
                <a:solidFill>
                  <a:schemeClr val="bg1"/>
                </a:solidFill>
                <a:latin typeface="Andale Mono" pitchFamily="49" charset="0"/>
              </a:rPr>
              <a:t>cp</a:t>
            </a: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 a* a*f*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700" dirty="0">
                <a:solidFill>
                  <a:schemeClr val="bg1"/>
                </a:solidFill>
              </a:rPr>
              <a:t>	then we get: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cp: omitting directory `a3’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</a:t>
            </a:r>
            <a:r>
              <a:rPr lang="en-US" altLang="zh-TW" sz="2600" b="1" dirty="0" err="1">
                <a:solidFill>
                  <a:schemeClr val="bg1"/>
                </a:solidFill>
                <a:latin typeface="Andale Mono" pitchFamily="49" charset="0"/>
              </a:rPr>
              <a:t>cp</a:t>
            </a: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: warning: source file `a1’ specified more than once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	</a:t>
            </a:r>
            <a:r>
              <a:rPr lang="en-US" altLang="zh-TW" sz="2600" b="1" dirty="0" err="1">
                <a:solidFill>
                  <a:schemeClr val="bg1"/>
                </a:solidFill>
                <a:latin typeface="Andale Mono" pitchFamily="49" charset="0"/>
              </a:rPr>
              <a:t>cp</a:t>
            </a:r>
            <a:r>
              <a:rPr lang="en-US" altLang="zh-TW" sz="2600" b="1" dirty="0">
                <a:solidFill>
                  <a:schemeClr val="bg1"/>
                </a:solidFill>
                <a:latin typeface="Andale Mono" pitchFamily="49" charset="0"/>
              </a:rPr>
              <a:t>: warning: source file `a2’ specified more than once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chemeClr val="bg1"/>
                </a:solidFill>
              </a:rPr>
              <a:t>Why?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b="1" dirty="0">
              <a:solidFill>
                <a:schemeClr val="bg1"/>
              </a:solidFill>
              <a:latin typeface="Andale Mono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754742"/>
      </p:ext>
    </p:extLst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839200" cy="5867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a*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>
                <a:solidFill>
                  <a:srgbClr val="B2B2B2"/>
                </a:solidFill>
              </a:rPr>
            </a:b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aa ab adirectory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3 “things” in our current directory begin with “a”.  The name of one suggest it is a directory.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</a:rPr>
              <a:t>	</a:t>
            </a:r>
            <a:r>
              <a:rPr lang="en-US" altLang="zh-TW" sz="2600" b="1" dirty="0" err="1">
                <a:latin typeface="Lucida Console" panose="020B0609040504020204" pitchFamily="49" charset="0"/>
              </a:rPr>
              <a:t>cp</a:t>
            </a:r>
            <a:r>
              <a:rPr lang="en-US" altLang="zh-TW" sz="2600" b="1" dirty="0">
                <a:latin typeface="Lucida Console" panose="020B0609040504020204" pitchFamily="49" charset="0"/>
              </a:rPr>
              <a:t> a* a*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700" dirty="0"/>
              <a:t>	</a:t>
            </a:r>
            <a:r>
              <a:rPr lang="en-US" altLang="zh-TW" sz="2700" dirty="0">
                <a:solidFill>
                  <a:srgbClr val="FF0000"/>
                </a:solidFill>
              </a:rPr>
              <a:t>Then we get</a:t>
            </a:r>
            <a:r>
              <a:rPr lang="en-US" altLang="zh-TW" sz="2700" dirty="0"/>
              <a:t>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omitting directory `adirectory’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warning: source file `aa’ specified more than once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</a:t>
            </a:r>
            <a:r>
              <a:rPr lang="en-US" altLang="zh-TW" sz="3000" b="1" dirty="0" err="1">
                <a:latin typeface="Arial Narrow" panose="020B0606020202030204" pitchFamily="34" charset="0"/>
              </a:rPr>
              <a:t>cp</a:t>
            </a:r>
            <a:r>
              <a:rPr lang="en-US" altLang="zh-TW" sz="3000" b="1" dirty="0">
                <a:latin typeface="Arial Narrow" panose="020B0606020202030204" pitchFamily="34" charset="0"/>
              </a:rPr>
              <a:t>: warning: source file `ab’ specified more than once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chemeClr val="bg1"/>
                </a:solidFill>
              </a:rPr>
              <a:t>Why?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b="1" dirty="0">
              <a:solidFill>
                <a:schemeClr val="bg1"/>
              </a:solidFill>
              <a:latin typeface="Andale Mono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556372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839200" cy="5867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a*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>
                <a:solidFill>
                  <a:srgbClr val="B2B2B2"/>
                </a:solidFill>
              </a:rPr>
            </a:b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aa ab adirectory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3 “things” in our current directory begin with “a”.  The name of one suggest it is a directory.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	cp a* a*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omitting directory `adirectory’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warning: source file `aa’ specified more than once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warning: source file `ab’ specified more than once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b="1" dirty="0">
                <a:solidFill>
                  <a:srgbClr val="FF0000"/>
                </a:solidFill>
              </a:rPr>
              <a:t>Why?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b="1" dirty="0">
              <a:solidFill>
                <a:srgbClr val="FF0000"/>
              </a:solidFill>
              <a:latin typeface="Andale Mono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242184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839200" cy="5867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a*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>
                <a:solidFill>
                  <a:srgbClr val="B2B2B2"/>
                </a:solidFill>
              </a:rPr>
            </a:b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aa ab adirectory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3 “things” in our current directory begin with “a”.  The name of one suggest it is a directory.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	cp </a:t>
            </a:r>
            <a:r>
              <a:rPr lang="en-US" altLang="zh-TW" sz="2600" b="1" dirty="0">
                <a:solidFill>
                  <a:srgbClr val="FF0000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a* a*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omitting directory `adirectory’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warning: source file `aa’ specified more than once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warning: source file `ab’ specified more than once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b="1" dirty="0">
                <a:solidFill>
                  <a:srgbClr val="FF0000"/>
                </a:solidFill>
              </a:rPr>
              <a:t>Why?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b="1" dirty="0">
              <a:solidFill>
                <a:srgbClr val="FF0000"/>
              </a:solidFill>
              <a:latin typeface="Andale Mono" pitchFamily="49" charset="0"/>
            </a:endParaRPr>
          </a:p>
        </p:txBody>
      </p:sp>
      <p:sp>
        <p:nvSpPr>
          <p:cNvPr id="71684" name="Line 4"/>
          <p:cNvSpPr>
            <a:spLocks noChangeShapeType="1"/>
          </p:cNvSpPr>
          <p:nvPr/>
        </p:nvSpPr>
        <p:spPr bwMode="auto">
          <a:xfrm flipH="1">
            <a:off x="1447800" y="2438400"/>
            <a:ext cx="152400" cy="1066800"/>
          </a:xfrm>
          <a:prstGeom prst="line">
            <a:avLst/>
          </a:prstGeom>
          <a:noFill/>
          <a:ln w="38100">
            <a:solidFill>
              <a:srgbClr val="0066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1685" name="Line 5"/>
          <p:cNvSpPr>
            <a:spLocks noChangeShapeType="1"/>
          </p:cNvSpPr>
          <p:nvPr/>
        </p:nvSpPr>
        <p:spPr bwMode="auto">
          <a:xfrm>
            <a:off x="1905000" y="2438400"/>
            <a:ext cx="0" cy="1066800"/>
          </a:xfrm>
          <a:prstGeom prst="line">
            <a:avLst/>
          </a:prstGeom>
          <a:noFill/>
          <a:ln w="38100">
            <a:solidFill>
              <a:srgbClr val="0066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1686" name="Oval 7"/>
          <p:cNvSpPr>
            <a:spLocks noChangeArrowheads="1"/>
          </p:cNvSpPr>
          <p:nvPr/>
        </p:nvSpPr>
        <p:spPr bwMode="auto">
          <a:xfrm>
            <a:off x="571509" y="1828800"/>
            <a:ext cx="3619491" cy="609600"/>
          </a:xfrm>
          <a:prstGeom prst="ellipse">
            <a:avLst/>
          </a:prstGeom>
          <a:noFill/>
          <a:ln w="25400">
            <a:solidFill>
              <a:srgbClr val="0066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85606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839200" cy="5867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a*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>
                <a:solidFill>
                  <a:srgbClr val="B2B2B2"/>
                </a:solidFill>
              </a:rPr>
            </a:b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aa ab adirectory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3 “things” in our current directory begin with “a”.  The name of one suggest it is a directory.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	cp </a:t>
            </a:r>
            <a:r>
              <a:rPr lang="en-US" altLang="zh-TW" sz="2600" b="1" dirty="0">
                <a:solidFill>
                  <a:srgbClr val="FF0000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a*               </a:t>
            </a:r>
            <a:r>
              <a:rPr lang="en-US" altLang="zh-TW" sz="1400" b="1" dirty="0">
                <a:solidFill>
                  <a:srgbClr val="FF0000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altLang="zh-TW" sz="2600" b="1" dirty="0">
                <a:solidFill>
                  <a:srgbClr val="FF0000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a*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omitting directory `adirectory’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warning: source file `aa’ specified more than once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warning: source file `ab’ specified more than once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b="1" dirty="0">
                <a:solidFill>
                  <a:srgbClr val="FF0000"/>
                </a:solidFill>
              </a:rPr>
              <a:t>Why?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b="1" dirty="0">
              <a:solidFill>
                <a:srgbClr val="FF0000"/>
              </a:solidFill>
              <a:latin typeface="Andale Mono" pitchFamily="49" charset="0"/>
            </a:endParaRPr>
          </a:p>
        </p:txBody>
      </p:sp>
      <p:sp>
        <p:nvSpPr>
          <p:cNvPr id="71684" name="Line 4"/>
          <p:cNvSpPr>
            <a:spLocks noChangeShapeType="1"/>
          </p:cNvSpPr>
          <p:nvPr/>
        </p:nvSpPr>
        <p:spPr bwMode="auto">
          <a:xfrm flipH="1">
            <a:off x="1447800" y="2438400"/>
            <a:ext cx="152400" cy="1066800"/>
          </a:xfrm>
          <a:prstGeom prst="line">
            <a:avLst/>
          </a:prstGeom>
          <a:noFill/>
          <a:ln w="38100">
            <a:solidFill>
              <a:srgbClr val="0066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1686" name="Oval 7"/>
          <p:cNvSpPr>
            <a:spLocks noChangeArrowheads="1"/>
          </p:cNvSpPr>
          <p:nvPr/>
        </p:nvSpPr>
        <p:spPr bwMode="auto">
          <a:xfrm>
            <a:off x="571509" y="1828800"/>
            <a:ext cx="3619491" cy="609600"/>
          </a:xfrm>
          <a:prstGeom prst="ellipse">
            <a:avLst/>
          </a:prstGeom>
          <a:noFill/>
          <a:ln w="25400">
            <a:solidFill>
              <a:srgbClr val="0066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>
              <a:solidFill>
                <a:srgbClr val="000000"/>
              </a:solidFill>
            </a:endParaRPr>
          </a:p>
        </p:txBody>
      </p:sp>
      <p:sp>
        <p:nvSpPr>
          <p:cNvPr id="7" name="Line 5">
            <a:extLst>
              <a:ext uri="{FF2B5EF4-FFF2-40B4-BE49-F238E27FC236}">
                <a16:creationId xmlns:a16="http://schemas.microsoft.com/office/drawing/2014/main" id="{9156EC6C-FA11-4ED8-A242-86AF65BB0FE9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2438400"/>
            <a:ext cx="3027980" cy="947229"/>
          </a:xfrm>
          <a:prstGeom prst="line">
            <a:avLst/>
          </a:prstGeom>
          <a:noFill/>
          <a:ln w="38100">
            <a:solidFill>
              <a:srgbClr val="0066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A5CFA98-7359-43E2-BD59-98D73EC1E6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7709" y="3314700"/>
            <a:ext cx="3619491" cy="609600"/>
          </a:xfrm>
          <a:prstGeom prst="ellipse">
            <a:avLst/>
          </a:prstGeom>
          <a:noFill/>
          <a:ln w="25400">
            <a:solidFill>
              <a:srgbClr val="0066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>
              <a:solidFill>
                <a:srgbClr val="000000"/>
              </a:solidFill>
            </a:endParaRPr>
          </a:p>
        </p:txBody>
      </p:sp>
      <p:sp>
        <p:nvSpPr>
          <p:cNvPr id="9" name="Oval 7">
            <a:extLst>
              <a:ext uri="{FF2B5EF4-FFF2-40B4-BE49-F238E27FC236}">
                <a16:creationId xmlns:a16="http://schemas.microsoft.com/office/drawing/2014/main" id="{D10DB4E4-9549-4EDD-BAD3-AE9E4C842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3314700"/>
            <a:ext cx="3619491" cy="609600"/>
          </a:xfrm>
          <a:prstGeom prst="ellipse">
            <a:avLst/>
          </a:prstGeom>
          <a:noFill/>
          <a:ln w="25400">
            <a:solidFill>
              <a:srgbClr val="0066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666499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839200" cy="5867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a*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>
                <a:solidFill>
                  <a:srgbClr val="B2B2B2"/>
                </a:solidFill>
              </a:rPr>
            </a:b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aa ab adirectory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3 “things” in our current directory begin with “a”.  The name of one suggest it is a directory.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	cp </a:t>
            </a:r>
            <a:r>
              <a:rPr lang="en-US" altLang="zh-TW" sz="2600" b="1" dirty="0">
                <a:solidFill>
                  <a:srgbClr val="FF0000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aa ab            </a:t>
            </a:r>
            <a:r>
              <a:rPr lang="en-US" altLang="zh-TW" sz="1400" b="1" dirty="0">
                <a:solidFill>
                  <a:srgbClr val="FF0000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altLang="zh-TW" sz="2600" b="1" dirty="0">
                <a:solidFill>
                  <a:srgbClr val="FF0000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     adirectory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omitting directory `adirectory’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warning: source file `aa’ specified more than once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cp: warning: source file `ab’ specified more than once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b="1" dirty="0">
                <a:solidFill>
                  <a:srgbClr val="FF0000"/>
                </a:solidFill>
              </a:rPr>
              <a:t>Why?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b="1" dirty="0">
              <a:solidFill>
                <a:srgbClr val="FF0000"/>
              </a:solidFill>
              <a:latin typeface="Andale Mono" pitchFamily="49" charset="0"/>
            </a:endParaRPr>
          </a:p>
        </p:txBody>
      </p:sp>
      <p:sp>
        <p:nvSpPr>
          <p:cNvPr id="71684" name="Line 4"/>
          <p:cNvSpPr>
            <a:spLocks noChangeShapeType="1"/>
          </p:cNvSpPr>
          <p:nvPr/>
        </p:nvSpPr>
        <p:spPr bwMode="auto">
          <a:xfrm flipH="1">
            <a:off x="1447800" y="2438400"/>
            <a:ext cx="152400" cy="1066800"/>
          </a:xfrm>
          <a:prstGeom prst="line">
            <a:avLst/>
          </a:prstGeom>
          <a:noFill/>
          <a:ln w="38100">
            <a:solidFill>
              <a:srgbClr val="0066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1685" name="Line 5"/>
          <p:cNvSpPr>
            <a:spLocks noChangeShapeType="1"/>
          </p:cNvSpPr>
          <p:nvPr/>
        </p:nvSpPr>
        <p:spPr bwMode="auto">
          <a:xfrm>
            <a:off x="1905000" y="2438400"/>
            <a:ext cx="3027980" cy="947229"/>
          </a:xfrm>
          <a:prstGeom prst="line">
            <a:avLst/>
          </a:prstGeom>
          <a:noFill/>
          <a:ln w="38100">
            <a:solidFill>
              <a:srgbClr val="0066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1686" name="Oval 7"/>
          <p:cNvSpPr>
            <a:spLocks noChangeArrowheads="1"/>
          </p:cNvSpPr>
          <p:nvPr/>
        </p:nvSpPr>
        <p:spPr bwMode="auto">
          <a:xfrm>
            <a:off x="571509" y="1828800"/>
            <a:ext cx="3619491" cy="609600"/>
          </a:xfrm>
          <a:prstGeom prst="ellipse">
            <a:avLst/>
          </a:prstGeom>
          <a:noFill/>
          <a:ln w="25400">
            <a:solidFill>
              <a:srgbClr val="0066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>
              <a:solidFill>
                <a:srgbClr val="000000"/>
              </a:solidFill>
            </a:endParaRPr>
          </a:p>
        </p:txBody>
      </p:sp>
      <p:sp>
        <p:nvSpPr>
          <p:cNvPr id="9" name="Oval 7">
            <a:extLst>
              <a:ext uri="{FF2B5EF4-FFF2-40B4-BE49-F238E27FC236}">
                <a16:creationId xmlns:a16="http://schemas.microsoft.com/office/drawing/2014/main" id="{2AB6EB33-F526-4D3C-BFBD-11217F6374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7709" y="3314700"/>
            <a:ext cx="3619491" cy="609600"/>
          </a:xfrm>
          <a:prstGeom prst="ellipse">
            <a:avLst/>
          </a:prstGeom>
          <a:noFill/>
          <a:ln w="25400">
            <a:solidFill>
              <a:srgbClr val="0066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>
              <a:solidFill>
                <a:srgbClr val="000000"/>
              </a:solidFill>
            </a:endParaRPr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93B75271-1C79-4251-8F3A-8A6F449A95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3314700"/>
            <a:ext cx="3619491" cy="609600"/>
          </a:xfrm>
          <a:prstGeom prst="ellipse">
            <a:avLst/>
          </a:prstGeom>
          <a:noFill/>
          <a:ln w="25400">
            <a:solidFill>
              <a:srgbClr val="0066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zh-TW" altLang="en-US" sz="1800">
              <a:solidFill>
                <a:srgbClr val="00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0A2A12-AE9B-48A8-9E98-CC120306FE97}"/>
              </a:ext>
            </a:extLst>
          </p:cNvPr>
          <p:cNvSpPr/>
          <p:nvPr/>
        </p:nvSpPr>
        <p:spPr>
          <a:xfrm>
            <a:off x="5168076" y="3371911"/>
            <a:ext cx="58502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600" b="1" kern="0" dirty="0">
                <a:solidFill>
                  <a:srgbClr val="FF0000"/>
                </a:solidFill>
                <a:latin typeface="Lucida Console" panose="020B0609040504020204" pitchFamily="49" charset="0"/>
                <a:ea typeface="新細明體"/>
                <a:cs typeface="Arial" panose="020B0604020202020204" pitchFamily="34" charset="0"/>
              </a:rPr>
              <a:t>ab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D7E7B9-C372-4638-A57F-CE590420E18C}"/>
              </a:ext>
            </a:extLst>
          </p:cNvPr>
          <p:cNvSpPr/>
          <p:nvPr/>
        </p:nvSpPr>
        <p:spPr>
          <a:xfrm>
            <a:off x="4572000" y="3371911"/>
            <a:ext cx="59295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600" b="1" kern="0" dirty="0">
                <a:solidFill>
                  <a:srgbClr val="FF0000"/>
                </a:solidFill>
                <a:latin typeface="Lucida Console" panose="020B0609040504020204" pitchFamily="49" charset="0"/>
                <a:ea typeface="新細明體"/>
                <a:cs typeface="Arial" panose="020B0604020202020204" pitchFamily="34" charset="0"/>
              </a:rPr>
              <a:t>aa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F126BB-C48A-452B-8423-501F2D481CE9}"/>
              </a:ext>
            </a:extLst>
          </p:cNvPr>
          <p:cNvSpPr/>
          <p:nvPr/>
        </p:nvSpPr>
        <p:spPr>
          <a:xfrm>
            <a:off x="2282879" y="3371911"/>
            <a:ext cx="218842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600" b="1" kern="0" dirty="0">
                <a:solidFill>
                  <a:srgbClr val="FF0000"/>
                </a:solidFill>
                <a:latin typeface="Lucida Console" panose="020B0609040504020204" pitchFamily="49" charset="0"/>
                <a:ea typeface="新細明體"/>
                <a:cs typeface="Arial" panose="020B0604020202020204" pitchFamily="34" charset="0"/>
              </a:rPr>
              <a:t>adirectory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1372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4" grpId="0" animBg="1"/>
      <p:bldP spid="71685" grpId="0" animBg="1"/>
      <p:bldP spid="71686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0"/>
            <a:ext cx="10129379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8534400" y="1549400"/>
            <a:ext cx="419100" cy="2794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900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LiSu" panose="02010509060101010101" pitchFamily="49" charset="-122"/>
                <a:ea typeface="LiSu" panose="02010509060101010101" pitchFamily="49" charset="-122"/>
              </a:rPr>
              <a:t>/ CSE662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246622" y="354050"/>
            <a:ext cx="8885996" cy="6523005"/>
            <a:chOff x="246622" y="354050"/>
            <a:chExt cx="8885996" cy="6523005"/>
          </a:xfrm>
        </p:grpSpPr>
        <p:sp>
          <p:nvSpPr>
            <p:cNvPr id="2" name="Rectangle 1"/>
            <p:cNvSpPr/>
            <p:nvPr/>
          </p:nvSpPr>
          <p:spPr bwMode="auto">
            <a:xfrm>
              <a:off x="250418" y="2229719"/>
              <a:ext cx="8882200" cy="4647336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4343400" y="359627"/>
              <a:ext cx="4789217" cy="1871357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2709053" y="354050"/>
              <a:ext cx="1634347" cy="1474749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246622" y="354050"/>
              <a:ext cx="2462430" cy="1873139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</p:grpSp>
      <p:sp>
        <p:nvSpPr>
          <p:cNvPr id="3" name="Rounded Rectangular Callout 2"/>
          <p:cNvSpPr/>
          <p:nvPr/>
        </p:nvSpPr>
        <p:spPr bwMode="auto">
          <a:xfrm>
            <a:off x="0" y="2819400"/>
            <a:ext cx="5029200" cy="1828800"/>
          </a:xfrm>
          <a:prstGeom prst="wedgeRoundRectCallout">
            <a:avLst>
              <a:gd name="adj1" fmla="val 22627"/>
              <a:gd name="adj2" fmla="val -88750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latin typeface="Arial" charset="0"/>
              </a:rPr>
              <a:t>You can only learn </a:t>
            </a:r>
            <a:r>
              <a:rPr lang="en-US" sz="3200" b="1" dirty="0">
                <a:latin typeface="Arial" charset="0"/>
              </a:rPr>
              <a:t>programming</a:t>
            </a:r>
            <a:r>
              <a:rPr lang="en-US" sz="3200" dirty="0">
                <a:latin typeface="Arial" charset="0"/>
              </a:rPr>
              <a:t> by </a:t>
            </a:r>
            <a:r>
              <a:rPr lang="en-US" sz="3200" i="1" dirty="0">
                <a:solidFill>
                  <a:srgbClr val="2D2D8A"/>
                </a:solidFill>
                <a:latin typeface="Arial" charset="0"/>
              </a:rPr>
              <a:t>coding</a:t>
            </a:r>
            <a:r>
              <a:rPr lang="en-US" sz="3200" dirty="0">
                <a:latin typeface="Arial" charset="0"/>
              </a:rPr>
              <a:t> actual programs.</a:t>
            </a:r>
          </a:p>
        </p:txBody>
      </p:sp>
      <p:sp>
        <p:nvSpPr>
          <p:cNvPr id="4" name="Rounded Rectangular Callout 3"/>
          <p:cNvSpPr/>
          <p:nvPr/>
        </p:nvSpPr>
        <p:spPr bwMode="auto">
          <a:xfrm>
            <a:off x="4027217" y="4503323"/>
            <a:ext cx="5105400" cy="1828800"/>
          </a:xfrm>
          <a:prstGeom prst="wedgeRoundRectCallout">
            <a:avLst>
              <a:gd name="adj1" fmla="val -43227"/>
              <a:gd name="adj2" fmla="val -8192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spc="-20" dirty="0">
                <a:latin typeface="Arial" charset="0"/>
              </a:rPr>
              <a:t>If you aren’t planning to do </a:t>
            </a:r>
            <a:r>
              <a:rPr lang="en-US" sz="3200" i="1" dirty="0">
                <a:solidFill>
                  <a:srgbClr val="2D2D8A"/>
                </a:solidFill>
                <a:latin typeface="Arial" charset="0"/>
              </a:rPr>
              <a:t>your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 assignments</a:t>
            </a:r>
            <a:r>
              <a:rPr lang="en-US" sz="3200" dirty="0">
                <a:latin typeface="Arial" charset="0"/>
              </a:rPr>
              <a:t>, then you are planning to fail.</a:t>
            </a:r>
          </a:p>
        </p:txBody>
      </p:sp>
    </p:spTree>
    <p:extLst>
      <p:ext uri="{BB962C8B-B14F-4D97-AF65-F5344CB8AC3E}">
        <p14:creationId xmlns:p14="http://schemas.microsoft.com/office/powerpoint/2010/main" val="36652159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839200" cy="5867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a*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>
                <a:solidFill>
                  <a:srgbClr val="B2B2B2"/>
                </a:solidFill>
              </a:rPr>
            </a:b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aa ab adirectory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3 “things” in our current directory begin with “a”.  The name of one suggest it is a directory.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	cp aa ab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         </a:t>
            </a: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altLang="zh-TW" sz="1400" b="1" dirty="0"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aa ab adirectory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Arial Narrow" panose="020B0606020202030204" pitchFamily="34" charset="0"/>
              </a:rPr>
              <a:t>	</a:t>
            </a:r>
            <a:r>
              <a:rPr lang="en-US" altLang="zh-TW" sz="3000" b="1" dirty="0">
                <a:solidFill>
                  <a:srgbClr val="0066CC"/>
                </a:solidFill>
                <a:latin typeface="Arial Narrow" panose="020B0606020202030204" pitchFamily="34" charset="0"/>
              </a:rPr>
              <a:t>cp: omitting directory `adirectory’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solidFill>
                  <a:srgbClr val="0066CC"/>
                </a:solidFill>
                <a:latin typeface="Arial Narrow" panose="020B0606020202030204" pitchFamily="34" charset="0"/>
              </a:rPr>
              <a:t>	</a:t>
            </a:r>
            <a:r>
              <a:rPr lang="en-US" altLang="zh-TW" sz="3000" b="1" dirty="0">
                <a:solidFill>
                  <a:schemeClr val="bg1">
                    <a:lumMod val="75000"/>
                  </a:schemeClr>
                </a:solidFill>
                <a:latin typeface="Arial Narrow" panose="020B0606020202030204" pitchFamily="34" charset="0"/>
              </a:rPr>
              <a:t>cp: warning: source file `aa’ specified more than once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solidFill>
                  <a:schemeClr val="bg1">
                    <a:lumMod val="75000"/>
                  </a:schemeClr>
                </a:solidFill>
                <a:latin typeface="Arial Narrow" panose="020B0606020202030204" pitchFamily="34" charset="0"/>
              </a:rPr>
              <a:t>	cp: warning: source file `ab’ specified more than once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b="1" dirty="0">
                <a:solidFill>
                  <a:srgbClr val="FF0000"/>
                </a:solidFill>
              </a:rPr>
              <a:t>Why?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b="1" dirty="0">
              <a:solidFill>
                <a:srgbClr val="FF0000"/>
              </a:solidFill>
              <a:latin typeface="Andale Mono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0F2E52-19B8-4A8A-B196-03FA62D78FF7}"/>
              </a:ext>
            </a:extLst>
          </p:cNvPr>
          <p:cNvSpPr/>
          <p:nvPr/>
        </p:nvSpPr>
        <p:spPr>
          <a:xfrm>
            <a:off x="5168076" y="3371911"/>
            <a:ext cx="58502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600" b="1" kern="0" dirty="0">
                <a:latin typeface="Lucida Console" panose="020B0609040504020204" pitchFamily="49" charset="0"/>
                <a:ea typeface="新細明體"/>
                <a:cs typeface="Arial" panose="020B0604020202020204" pitchFamily="34" charset="0"/>
              </a:rPr>
              <a:t>ab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54E62E-EC19-4104-A603-92001BB2C299}"/>
              </a:ext>
            </a:extLst>
          </p:cNvPr>
          <p:cNvSpPr/>
          <p:nvPr/>
        </p:nvSpPr>
        <p:spPr>
          <a:xfrm>
            <a:off x="4572000" y="3371911"/>
            <a:ext cx="59295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600" b="1" kern="0" dirty="0">
                <a:latin typeface="Lucida Console" panose="020B0609040504020204" pitchFamily="49" charset="0"/>
                <a:ea typeface="新細明體"/>
                <a:cs typeface="Arial" panose="020B0604020202020204" pitchFamily="34" charset="0"/>
              </a:rPr>
              <a:t>aa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FFF7A7-D14F-4C52-ADD0-558EEBA37162}"/>
              </a:ext>
            </a:extLst>
          </p:cNvPr>
          <p:cNvSpPr/>
          <p:nvPr/>
        </p:nvSpPr>
        <p:spPr>
          <a:xfrm>
            <a:off x="2282879" y="3371911"/>
            <a:ext cx="218842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600" b="1" kern="0" dirty="0">
                <a:solidFill>
                  <a:srgbClr val="0066CC"/>
                </a:solidFill>
                <a:latin typeface="Lucida Console" panose="020B0609040504020204" pitchFamily="49" charset="0"/>
                <a:ea typeface="新細明體"/>
                <a:cs typeface="Arial" panose="020B0604020202020204" pitchFamily="34" charset="0"/>
              </a:rPr>
              <a:t>adirectory</a:t>
            </a:r>
            <a:endParaRPr lang="en-US" dirty="0">
              <a:solidFill>
                <a:srgbClr val="0066CC"/>
              </a:solidFill>
            </a:endParaRPr>
          </a:p>
        </p:txBody>
      </p:sp>
      <p:sp>
        <p:nvSpPr>
          <p:cNvPr id="11" name="Rounded Rectangular Callout 7">
            <a:extLst>
              <a:ext uri="{FF2B5EF4-FFF2-40B4-BE49-F238E27FC236}">
                <a16:creationId xmlns:a16="http://schemas.microsoft.com/office/drawing/2014/main" id="{D5C07A8C-3D21-4D55-8224-3A8496EEAF55}"/>
              </a:ext>
            </a:extLst>
          </p:cNvPr>
          <p:cNvSpPr/>
          <p:nvPr/>
        </p:nvSpPr>
        <p:spPr bwMode="auto">
          <a:xfrm>
            <a:off x="4038600" y="1598676"/>
            <a:ext cx="5105400" cy="1828800"/>
          </a:xfrm>
          <a:prstGeom prst="wedgeRoundRectCallout">
            <a:avLst>
              <a:gd name="adj1" fmla="val -46809"/>
              <a:gd name="adj2" fmla="val 98078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90000"/>
              </a:lnSpc>
            </a:pPr>
            <a:r>
              <a:rPr kumimoji="0" lang="en-US" altLang="zh-TW" sz="3200" dirty="0">
                <a:solidFill>
                  <a:srgbClr val="0066CC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It makes no sense to copy a directory (</a:t>
            </a:r>
            <a:r>
              <a:rPr kumimoji="0" lang="en-US" altLang="zh-TW" sz="3200" dirty="0" err="1">
                <a:solidFill>
                  <a:srgbClr val="0066CC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cp</a:t>
            </a:r>
            <a:r>
              <a:rPr kumimoji="0" lang="en-US" altLang="zh-TW" sz="3200" dirty="0">
                <a:solidFill>
                  <a:srgbClr val="0066CC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works on files).  </a:t>
            </a:r>
            <a:br>
              <a:rPr kumimoji="0" lang="en-US" altLang="zh-TW" sz="3200" dirty="0">
                <a:solidFill>
                  <a:srgbClr val="0066CC"/>
                </a:solidFill>
                <a:latin typeface="Calibri" panose="020F0502020204030204" pitchFamily="34" charset="0"/>
                <a:cs typeface="Arial" panose="020B0604020202020204" pitchFamily="34" charset="0"/>
              </a:rPr>
            </a:br>
            <a:r>
              <a:rPr kumimoji="0" lang="en-US" altLang="zh-TW" sz="3200" dirty="0">
                <a:solidFill>
                  <a:srgbClr val="0066CC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So cp will ignore this.</a:t>
            </a:r>
            <a:endParaRPr kumimoji="0" lang="en-US" altLang="zh-TW" sz="2800" dirty="0">
              <a:solidFill>
                <a:srgbClr val="0066CC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7940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1" grpId="0" animBg="1"/>
      <p:bldP spid="11" grpId="1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839200" cy="5867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a*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>
                <a:solidFill>
                  <a:srgbClr val="B2B2B2"/>
                </a:solidFill>
              </a:rPr>
            </a:b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aa ab adirectory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3 “things” in our current directory begin with “a”.  The name of one suggest it is a directory.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	cp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aa</a:t>
            </a: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 ab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         </a:t>
            </a: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altLang="zh-TW" sz="1400" b="1" dirty="0"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 </a:t>
            </a: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 ab adirectory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solidFill>
                  <a:schemeClr val="bg1">
                    <a:lumMod val="75000"/>
                  </a:schemeClr>
                </a:solidFill>
                <a:latin typeface="Arial Narrow" panose="020B0606020202030204" pitchFamily="34" charset="0"/>
              </a:rPr>
              <a:t>	cp: omitting directory `adirectory’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solidFill>
                  <a:srgbClr val="0066CC"/>
                </a:solidFill>
                <a:latin typeface="Arial Narrow" panose="020B0606020202030204" pitchFamily="34" charset="0"/>
              </a:rPr>
              <a:t>	cp: warning: source file `aa’ specified more than once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solidFill>
                  <a:schemeClr val="bg1">
                    <a:lumMod val="75000"/>
                  </a:schemeClr>
                </a:solidFill>
                <a:latin typeface="Arial Narrow" panose="020B0606020202030204" pitchFamily="34" charset="0"/>
              </a:rPr>
              <a:t>	cp: warning: source file `ab’ specified more than once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b="1" dirty="0">
                <a:solidFill>
                  <a:srgbClr val="FF0000"/>
                </a:solidFill>
              </a:rPr>
              <a:t>Why?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b="1" dirty="0">
              <a:solidFill>
                <a:srgbClr val="FF0000"/>
              </a:solidFill>
              <a:latin typeface="Andale Mono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0F2E52-19B8-4A8A-B196-03FA62D78FF7}"/>
              </a:ext>
            </a:extLst>
          </p:cNvPr>
          <p:cNvSpPr/>
          <p:nvPr/>
        </p:nvSpPr>
        <p:spPr>
          <a:xfrm>
            <a:off x="5168076" y="3371911"/>
            <a:ext cx="58502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600" b="1" kern="0" dirty="0">
                <a:latin typeface="Lucida Console" panose="020B0609040504020204" pitchFamily="49" charset="0"/>
                <a:ea typeface="新細明體"/>
                <a:cs typeface="Arial" panose="020B0604020202020204" pitchFamily="34" charset="0"/>
              </a:rPr>
              <a:t>ab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54E62E-EC19-4104-A603-92001BB2C299}"/>
              </a:ext>
            </a:extLst>
          </p:cNvPr>
          <p:cNvSpPr/>
          <p:nvPr/>
        </p:nvSpPr>
        <p:spPr>
          <a:xfrm>
            <a:off x="4572000" y="3371911"/>
            <a:ext cx="59295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600" b="1" kern="0" dirty="0">
                <a:solidFill>
                  <a:srgbClr val="0066CC"/>
                </a:solidFill>
                <a:latin typeface="Lucida Console" panose="020B0609040504020204" pitchFamily="49" charset="0"/>
                <a:ea typeface="新細明體"/>
                <a:cs typeface="Arial" panose="020B0604020202020204" pitchFamily="34" charset="0"/>
              </a:rPr>
              <a:t>aa</a:t>
            </a:r>
            <a:endParaRPr lang="en-US" dirty="0">
              <a:solidFill>
                <a:srgbClr val="0066CC"/>
              </a:solidFill>
            </a:endParaRPr>
          </a:p>
        </p:txBody>
      </p:sp>
      <p:sp>
        <p:nvSpPr>
          <p:cNvPr id="15" name="Rounded Rectangular Callout 9">
            <a:extLst>
              <a:ext uri="{FF2B5EF4-FFF2-40B4-BE49-F238E27FC236}">
                <a16:creationId xmlns:a16="http://schemas.microsoft.com/office/drawing/2014/main" id="{C200BF70-248A-4A45-B858-46E36EDF9B5A}"/>
              </a:ext>
            </a:extLst>
          </p:cNvPr>
          <p:cNvSpPr/>
          <p:nvPr/>
        </p:nvSpPr>
        <p:spPr bwMode="auto">
          <a:xfrm>
            <a:off x="4038600" y="5067300"/>
            <a:ext cx="5029200" cy="1714500"/>
          </a:xfrm>
          <a:prstGeom prst="wedgeRoundRectCallout">
            <a:avLst>
              <a:gd name="adj1" fmla="val -73047"/>
              <a:gd name="adj2" fmla="val -44169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kumimoji="0" lang="en-US" altLang="zh-TW" sz="3200" dirty="0">
                <a:solidFill>
                  <a:srgbClr val="0066CC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You can copy a file twice, if </a:t>
            </a:r>
            <a:r>
              <a:rPr kumimoji="0" lang="en-US" altLang="zh-TW" sz="3200" spc="-10" dirty="0">
                <a:solidFill>
                  <a:srgbClr val="0066CC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you want, but it has no effect. </a:t>
            </a:r>
            <a:r>
              <a:rPr kumimoji="0" lang="en-US" altLang="zh-TW" sz="3200" dirty="0">
                <a:solidFill>
                  <a:srgbClr val="0066CC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The second one is dropped.</a:t>
            </a:r>
            <a:endParaRPr kumimoji="0" lang="en-US" altLang="zh-TW" sz="2800" dirty="0">
              <a:solidFill>
                <a:srgbClr val="0066CC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8261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 animBg="1"/>
      <p:bldP spid="15" grpId="1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839200" cy="5867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a*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>
                <a:solidFill>
                  <a:srgbClr val="B2B2B2"/>
                </a:solidFill>
              </a:rPr>
            </a:b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aa ab adirectory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3 “things” in our current directory begin with “a”.  The name of one suggest it is a directory.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	cp aa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ab</a:t>
            </a: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         </a:t>
            </a: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altLang="zh-TW" sz="1400" b="1" dirty="0"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 </a:t>
            </a: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    adirectory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solidFill>
                  <a:schemeClr val="bg1">
                    <a:lumMod val="75000"/>
                  </a:schemeClr>
                </a:solidFill>
                <a:latin typeface="Arial Narrow" panose="020B0606020202030204" pitchFamily="34" charset="0"/>
              </a:rPr>
              <a:t>	cp: omitting directory `adirectory’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solidFill>
                  <a:srgbClr val="0066CC"/>
                </a:solidFill>
                <a:latin typeface="Arial Narrow" panose="020B0606020202030204" pitchFamily="34" charset="0"/>
              </a:rPr>
              <a:t>	</a:t>
            </a:r>
            <a:r>
              <a:rPr lang="en-US" altLang="zh-TW" sz="3000" b="1" dirty="0">
                <a:solidFill>
                  <a:srgbClr val="B2B2B2"/>
                </a:solidFill>
                <a:latin typeface="Arial Narrow" panose="020B0606020202030204" pitchFamily="34" charset="0"/>
              </a:rPr>
              <a:t>cp: warning: source file `aa’ specified more than once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solidFill>
                  <a:srgbClr val="B2B2B2"/>
                </a:solidFill>
                <a:latin typeface="Arial Narrow" panose="020B0606020202030204" pitchFamily="34" charset="0"/>
              </a:rPr>
              <a:t>	</a:t>
            </a:r>
            <a:r>
              <a:rPr lang="en-US" altLang="zh-TW" sz="3000" b="1" dirty="0">
                <a:solidFill>
                  <a:srgbClr val="0066CC"/>
                </a:solidFill>
                <a:latin typeface="Arial Narrow" panose="020B0606020202030204" pitchFamily="34" charset="0"/>
              </a:rPr>
              <a:t>cp: warning: source file `ab’ specified more than once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b="1" dirty="0">
                <a:solidFill>
                  <a:srgbClr val="FF0000"/>
                </a:solidFill>
              </a:rPr>
              <a:t>Why?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b="1" dirty="0">
              <a:solidFill>
                <a:srgbClr val="FF0000"/>
              </a:solidFill>
              <a:latin typeface="Andale Mono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0F2E52-19B8-4A8A-B196-03FA62D78FF7}"/>
              </a:ext>
            </a:extLst>
          </p:cNvPr>
          <p:cNvSpPr/>
          <p:nvPr/>
        </p:nvSpPr>
        <p:spPr>
          <a:xfrm>
            <a:off x="5168076" y="3371911"/>
            <a:ext cx="58502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600" b="1" kern="0" dirty="0">
                <a:solidFill>
                  <a:srgbClr val="0066CC"/>
                </a:solidFill>
                <a:latin typeface="Lucida Console" panose="020B0609040504020204" pitchFamily="49" charset="0"/>
                <a:ea typeface="新細明體"/>
                <a:cs typeface="Arial" panose="020B0604020202020204" pitchFamily="34" charset="0"/>
              </a:rPr>
              <a:t>ab</a:t>
            </a:r>
            <a:endParaRPr lang="en-US" dirty="0">
              <a:solidFill>
                <a:srgbClr val="0066CC"/>
              </a:solidFill>
            </a:endParaRPr>
          </a:p>
        </p:txBody>
      </p:sp>
      <p:sp>
        <p:nvSpPr>
          <p:cNvPr id="7" name="Rounded Rectangular Callout 7">
            <a:extLst>
              <a:ext uri="{FF2B5EF4-FFF2-40B4-BE49-F238E27FC236}">
                <a16:creationId xmlns:a16="http://schemas.microsoft.com/office/drawing/2014/main" id="{F33EE765-CC89-4820-8138-2A996F161C51}"/>
              </a:ext>
            </a:extLst>
          </p:cNvPr>
          <p:cNvSpPr/>
          <p:nvPr/>
        </p:nvSpPr>
        <p:spPr bwMode="auto">
          <a:xfrm>
            <a:off x="4038600" y="6134100"/>
            <a:ext cx="5029200" cy="609600"/>
          </a:xfrm>
          <a:prstGeom prst="wedgeRoundRectCallout">
            <a:avLst>
              <a:gd name="adj1" fmla="val -12446"/>
              <a:gd name="adj2" fmla="val -133898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kumimoji="0" lang="en-US" altLang="zh-TW" sz="3200" dirty="0">
                <a:solidFill>
                  <a:srgbClr val="0066CC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Same thing for a different file.</a:t>
            </a:r>
            <a:endParaRPr kumimoji="0" lang="en-US" altLang="zh-TW" sz="2800" dirty="0">
              <a:solidFill>
                <a:srgbClr val="0066CC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2731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7" grpId="0" animBg="1"/>
      <p:bldP spid="7" grpId="1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Understanding Wildcards</a:t>
            </a:r>
            <a:endParaRPr lang="en-US" altLang="zh-TW" dirty="0">
              <a:solidFill>
                <a:srgbClr val="10068E"/>
              </a:solidFill>
              <a:latin typeface="Andale Mono" pitchFamily="49" charset="0"/>
            </a:endParaRP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839200" cy="5867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Suppose we type:</a:t>
            </a:r>
            <a:r>
              <a:rPr lang="en-US" altLang="zh-TW" sz="2600" b="1" dirty="0">
                <a:solidFill>
                  <a:srgbClr val="B2B2B2"/>
                </a:solidFill>
              </a:rPr>
              <a:t> </a:t>
            </a:r>
            <a:br>
              <a:rPr lang="en-US" altLang="zh-TW" sz="2600" b="1" dirty="0">
                <a:solidFill>
                  <a:srgbClr val="B2B2B2"/>
                </a:solidFill>
                <a:latin typeface="Times New Roman" panose="02020603050405020304" pitchFamily="18" charset="0"/>
              </a:rPr>
            </a:br>
            <a:r>
              <a:rPr lang="en-US" altLang="zh-TW" sz="2600" b="1" dirty="0">
                <a:solidFill>
                  <a:srgbClr val="B2B2B2"/>
                </a:solidFill>
                <a:latin typeface="Lucida Console" panose="020B0609040504020204" pitchFamily="49" charset="0"/>
              </a:rPr>
              <a:t> ls a*</a:t>
            </a: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rgbClr val="B2B2B2"/>
                </a:solidFill>
              </a:rPr>
              <a:t>and we get:</a:t>
            </a:r>
            <a:br>
              <a:rPr lang="en-US" altLang="zh-TW" sz="2600" dirty="0">
                <a:solidFill>
                  <a:srgbClr val="B2B2B2"/>
                </a:solidFill>
              </a:rPr>
            </a:br>
            <a:r>
              <a:rPr lang="en-US" altLang="zh-TW" sz="2600" dirty="0">
                <a:solidFill>
                  <a:srgbClr val="B2B2B2"/>
                </a:solidFill>
                <a:latin typeface="Lucida Console" panose="020B0609040504020204" pitchFamily="49" charset="0"/>
              </a:rPr>
              <a:t> aa ab adirectory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>
                <a:solidFill>
                  <a:srgbClr val="B2B2B2"/>
                </a:solidFill>
              </a:rPr>
              <a:t>This tells us that 3 “things” in our current directory begin with “a”.  The name of one suggest it is a directory.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dirty="0"/>
              <a:t>Now, suppose we type: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	cp aa ab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         </a:t>
            </a: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altLang="zh-TW" sz="1400" b="1" dirty="0">
                <a:latin typeface="Lucida Console" panose="020B0609040504020204" pitchFamily="49" charset="0"/>
                <a:cs typeface="Arial" panose="020B0604020202020204" pitchFamily="34" charset="0"/>
              </a:rPr>
              <a:t> </a:t>
            </a:r>
            <a:r>
              <a:rPr lang="en-US" altLang="zh-TW" sz="2600" b="1" dirty="0">
                <a:solidFill>
                  <a:srgbClr val="0066CC"/>
                </a:solidFill>
                <a:latin typeface="Lucida Console" panose="020B0609040504020204" pitchFamily="49" charset="0"/>
                <a:cs typeface="Arial" panose="020B0604020202020204" pitchFamily="34" charset="0"/>
              </a:rPr>
              <a:t>  </a:t>
            </a:r>
            <a:r>
              <a:rPr lang="en-US" altLang="zh-TW" sz="2600" b="1" dirty="0">
                <a:latin typeface="Lucida Console" panose="020B0609040504020204" pitchFamily="49" charset="0"/>
                <a:cs typeface="Arial" panose="020B0604020202020204" pitchFamily="34" charset="0"/>
              </a:rPr>
              <a:t>    adirectory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700" dirty="0"/>
              <a:t>	Then we get: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solidFill>
                  <a:schemeClr val="bg1">
                    <a:lumMod val="75000"/>
                  </a:schemeClr>
                </a:solidFill>
                <a:latin typeface="Arial Narrow" panose="020B0606020202030204" pitchFamily="34" charset="0"/>
              </a:rPr>
              <a:t>	cp: omitting directory `adirectory’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solidFill>
                  <a:srgbClr val="0066CC"/>
                </a:solidFill>
                <a:latin typeface="Arial Narrow" panose="020B0606020202030204" pitchFamily="34" charset="0"/>
              </a:rPr>
              <a:t>	</a:t>
            </a:r>
            <a:r>
              <a:rPr lang="en-US" altLang="zh-TW" sz="3000" b="1" dirty="0">
                <a:solidFill>
                  <a:srgbClr val="B2B2B2"/>
                </a:solidFill>
                <a:latin typeface="Arial Narrow" panose="020B0606020202030204" pitchFamily="34" charset="0"/>
              </a:rPr>
              <a:t>cp: warning: source file `aa’ specified more than once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solidFill>
                  <a:srgbClr val="B2B2B2"/>
                </a:solidFill>
                <a:latin typeface="Arial Narrow" panose="020B0606020202030204" pitchFamily="34" charset="0"/>
              </a:rPr>
              <a:t>	cp: warning: source file `ab’ specified more than once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600" b="1" dirty="0">
                <a:solidFill>
                  <a:srgbClr val="FF0000"/>
                </a:solidFill>
              </a:rPr>
              <a:t>So what did “cp a* a*” actually do?</a:t>
            </a:r>
            <a:endParaRPr lang="en-US" altLang="zh-TW" sz="2600" b="1" dirty="0">
              <a:solidFill>
                <a:srgbClr val="0066CC"/>
              </a:solidFill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zh-TW" sz="2600" b="1" dirty="0">
                <a:solidFill>
                  <a:srgbClr val="0066CC"/>
                </a:solidFill>
              </a:rPr>
              <a:t>It copies the aa and ab files into adirectory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b="1" dirty="0">
              <a:solidFill>
                <a:srgbClr val="FF0000"/>
              </a:solidFill>
              <a:latin typeface="Andale Mono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7982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16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16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092030"/>
              </p:ext>
            </p:extLst>
          </p:nvPr>
        </p:nvGraphicFramePr>
        <p:xfrm>
          <a:off x="533400" y="1104900"/>
          <a:ext cx="8305800" cy="618411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cp (-p)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Copies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mv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Moves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Bodoni MT Poster Compressed" panose="02070706080601050204" pitchFamily="18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fr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Deletes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mkdir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Makes a directory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rmdir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-r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and everything below it -- even if not empty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75000"/>
                            <a:lumOff val="2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File Creation and Deletion</a:t>
            </a:r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2743200" y="2133600"/>
            <a:ext cx="5791200" cy="609600"/>
          </a:xfrm>
          <a:prstGeom prst="wedgeRoundRectCallout">
            <a:avLst>
              <a:gd name="adj1" fmla="val -68097"/>
              <a:gd name="adj2" fmla="val -14614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This flag </a:t>
            </a:r>
            <a:r>
              <a:rPr lang="en-US" altLang="zh-TW" sz="2400" dirty="0">
                <a:solidFill>
                  <a:srgbClr val="FF0000"/>
                </a:solidFill>
              </a:rPr>
              <a:t>p</a:t>
            </a:r>
            <a:r>
              <a:rPr lang="en-US" altLang="zh-TW" sz="2400" dirty="0">
                <a:solidFill>
                  <a:srgbClr val="000000"/>
                </a:solidFill>
              </a:rPr>
              <a:t>reserves the original file’s date</a:t>
            </a:r>
          </a:p>
        </p:txBody>
      </p:sp>
    </p:spTree>
    <p:extLst>
      <p:ext uri="{BB962C8B-B14F-4D97-AF65-F5344CB8AC3E}">
        <p14:creationId xmlns:p14="http://schemas.microsoft.com/office/powerpoint/2010/main" val="12186376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196440"/>
              </p:ext>
            </p:extLst>
          </p:nvPr>
        </p:nvGraphicFramePr>
        <p:xfrm>
          <a:off x="533400" y="1104900"/>
          <a:ext cx="8305800" cy="618411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cp (-p)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Copies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mv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Moves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Bodoni MT Poster Compressed" panose="02070706080601050204" pitchFamily="18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fr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Deletes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mkdir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Makes a directory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rmdir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-r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and everything below it -- even if not empty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75000"/>
                            <a:lumOff val="2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File Creation and Deletion</a:t>
            </a:r>
          </a:p>
        </p:txBody>
      </p:sp>
    </p:spTree>
    <p:extLst>
      <p:ext uri="{BB962C8B-B14F-4D97-AF65-F5344CB8AC3E}">
        <p14:creationId xmlns:p14="http://schemas.microsoft.com/office/powerpoint/2010/main" val="808699515"/>
      </p:ext>
    </p:extLst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mv</a:t>
            </a:r>
            <a:endParaRPr lang="en-US" altLang="zh-TW" b="1" dirty="0">
              <a:solidFill>
                <a:srgbClr val="10068E"/>
              </a:solidFill>
            </a:endParaRP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1447800"/>
            <a:ext cx="8534400" cy="13716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To move </a:t>
            </a:r>
            <a:r>
              <a:rPr lang="en-US" altLang="zh-TW" dirty="0"/>
              <a:t>a file from one directory to another:</a:t>
            </a:r>
            <a:br>
              <a:rPr lang="en-US" altLang="zh-TW" dirty="0"/>
            </a:br>
            <a: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  <a:t>mv index.html ../other/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152400" y="3048000"/>
            <a:ext cx="86868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FontTx/>
              <a:buChar char="•"/>
              <a:defRPr/>
            </a:pPr>
            <a:r>
              <a:rPr lang="en-US" altLang="zh-TW" sz="3200" kern="0" dirty="0">
                <a:solidFill>
                  <a:srgbClr val="10068E"/>
                </a:solidFill>
                <a:latin typeface="Arial"/>
                <a:ea typeface="新細明體"/>
              </a:rPr>
              <a:t>To rename </a:t>
            </a:r>
            <a:r>
              <a:rPr lang="en-US" altLang="zh-TW" sz="3200" kern="0" dirty="0">
                <a:solidFill>
                  <a:srgbClr val="000000"/>
                </a:solidFill>
                <a:latin typeface="Arial"/>
                <a:ea typeface="新細明體"/>
              </a:rPr>
              <a:t>a file (stays in the same directory):</a:t>
            </a:r>
            <a:br>
              <a:rPr lang="en-US" altLang="zh-TW" sz="3200" kern="0" dirty="0">
                <a:solidFill>
                  <a:srgbClr val="000000"/>
                </a:solidFill>
                <a:latin typeface="Arial"/>
                <a:ea typeface="新細明體"/>
              </a:rPr>
            </a:br>
            <a:r>
              <a:rPr lang="en-US" altLang="zh-TW" sz="3200" b="1" kern="0" dirty="0" err="1">
                <a:solidFill>
                  <a:srgbClr val="000000"/>
                </a:solidFill>
                <a:latin typeface="Lucida Console" panose="020B0609040504020204" pitchFamily="49" charset="0"/>
                <a:ea typeface="新細明體"/>
              </a:rPr>
              <a:t>mv</a:t>
            </a:r>
            <a:r>
              <a:rPr lang="en-US" altLang="zh-TW" sz="3200" b="1" kern="0" dirty="0">
                <a:solidFill>
                  <a:srgbClr val="000000"/>
                </a:solidFill>
                <a:latin typeface="Lucida Console" panose="020B0609040504020204" pitchFamily="49" charset="0"/>
                <a:ea typeface="新細明體"/>
              </a:rPr>
              <a:t> index.html home.html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152400" y="4572000"/>
            <a:ext cx="86868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FontTx/>
              <a:buChar char="•"/>
              <a:defRPr/>
            </a:pPr>
            <a:r>
              <a:rPr lang="en-US" altLang="zh-TW" sz="3200" kern="0" dirty="0">
                <a:solidFill>
                  <a:srgbClr val="10068E"/>
                </a:solidFill>
                <a:latin typeface="Arial"/>
                <a:ea typeface="新細明體"/>
              </a:rPr>
              <a:t>To move </a:t>
            </a:r>
            <a:r>
              <a:rPr lang="en-US" altLang="zh-TW" sz="3200" kern="0" dirty="0">
                <a:solidFill>
                  <a:srgbClr val="000000"/>
                </a:solidFill>
                <a:latin typeface="Arial"/>
                <a:ea typeface="新細明體"/>
              </a:rPr>
              <a:t>a file </a:t>
            </a:r>
            <a:r>
              <a:rPr lang="en-US" altLang="zh-TW" sz="3200" i="1" kern="0" dirty="0">
                <a:solidFill>
                  <a:srgbClr val="10068E"/>
                </a:solidFill>
                <a:latin typeface="Arial"/>
                <a:ea typeface="新細明體"/>
              </a:rPr>
              <a:t>and</a:t>
            </a:r>
            <a:r>
              <a:rPr lang="en-US" altLang="zh-TW" sz="3200" kern="0" dirty="0">
                <a:solidFill>
                  <a:srgbClr val="10068E"/>
                </a:solidFill>
                <a:latin typeface="Arial"/>
                <a:ea typeface="新細明體"/>
              </a:rPr>
              <a:t> rename </a:t>
            </a:r>
            <a:r>
              <a:rPr lang="en-US" altLang="zh-TW" sz="3200" kern="0" dirty="0">
                <a:solidFill>
                  <a:srgbClr val="000000"/>
                </a:solidFill>
                <a:latin typeface="Arial"/>
                <a:ea typeface="新細明體"/>
              </a:rPr>
              <a:t>it at the same time:</a:t>
            </a:r>
            <a:br>
              <a:rPr lang="en-US" altLang="zh-TW" sz="3200" kern="0" dirty="0">
                <a:solidFill>
                  <a:srgbClr val="000000"/>
                </a:solidFill>
                <a:latin typeface="Arial"/>
                <a:ea typeface="新細明體"/>
              </a:rPr>
            </a:br>
            <a:r>
              <a:rPr lang="en-US" altLang="zh-TW" sz="3200" kern="0" dirty="0">
                <a:solidFill>
                  <a:srgbClr val="000000"/>
                </a:solidFill>
                <a:latin typeface="Arial"/>
                <a:ea typeface="新細明體"/>
              </a:rPr>
              <a:t> </a:t>
            </a:r>
            <a:r>
              <a:rPr lang="en-US" altLang="zh-TW" sz="3200" b="1" kern="0" dirty="0">
                <a:solidFill>
                  <a:srgbClr val="000000"/>
                </a:solidFill>
                <a:latin typeface="Lucida Console" panose="020B0609040504020204" pitchFamily="49" charset="0"/>
                <a:ea typeface="新細明體"/>
              </a:rPr>
              <a:t>mv</a:t>
            </a:r>
            <a:r>
              <a:rPr lang="en-US" altLang="zh-TW" sz="1600" b="1" kern="0" dirty="0">
                <a:solidFill>
                  <a:srgbClr val="000000"/>
                </a:solidFill>
                <a:latin typeface="Lucida Console" panose="020B0609040504020204" pitchFamily="49" charset="0"/>
                <a:ea typeface="新細明體"/>
              </a:rPr>
              <a:t> </a:t>
            </a:r>
            <a:r>
              <a:rPr lang="en-US" altLang="zh-TW" sz="3200" b="1" kern="0" dirty="0">
                <a:solidFill>
                  <a:srgbClr val="000000"/>
                </a:solidFill>
                <a:latin typeface="Lucida Console" panose="020B0609040504020204" pitchFamily="49" charset="0"/>
                <a:ea typeface="新細明體"/>
              </a:rPr>
              <a:t>index.html</a:t>
            </a:r>
            <a:r>
              <a:rPr lang="en-US" altLang="zh-TW" sz="1100" b="1" kern="0" dirty="0">
                <a:solidFill>
                  <a:srgbClr val="000000"/>
                </a:solidFill>
                <a:latin typeface="Lucida Console" panose="020B0609040504020204" pitchFamily="49" charset="0"/>
                <a:ea typeface="新細明體"/>
              </a:rPr>
              <a:t> </a:t>
            </a:r>
            <a:r>
              <a:rPr lang="en-US" altLang="zh-TW" sz="3200" b="1" kern="0" dirty="0">
                <a:solidFill>
                  <a:srgbClr val="000000"/>
                </a:solidFill>
                <a:latin typeface="Lucida Console" panose="020B0609040504020204" pitchFamily="49" charset="0"/>
                <a:ea typeface="新細明體"/>
              </a:rPr>
              <a:t>../other/home.html</a:t>
            </a:r>
          </a:p>
        </p:txBody>
      </p:sp>
    </p:spTree>
    <p:extLst>
      <p:ext uri="{BB962C8B-B14F-4D97-AF65-F5344CB8AC3E}">
        <p14:creationId xmlns:p14="http://schemas.microsoft.com/office/powerpoint/2010/main" val="15221334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3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1" grpId="0" build="p"/>
      <p:bldP spid="4" grpId="0"/>
      <p:bldP spid="5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012458"/>
              </p:ext>
            </p:extLst>
          </p:nvPr>
        </p:nvGraphicFramePr>
        <p:xfrm>
          <a:off x="533400" y="1104900"/>
          <a:ext cx="8305800" cy="618411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cp (-p)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Copies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mv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Moves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Bodoni MT Poster Compressed" panose="02070706080601050204" pitchFamily="18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fr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Deletes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mkdir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Makes a directory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rmdir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-r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and everything below it -- even if not empty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75000"/>
                            <a:lumOff val="2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File Creation and Deletion</a:t>
            </a:r>
          </a:p>
        </p:txBody>
      </p:sp>
    </p:spTree>
    <p:extLst>
      <p:ext uri="{BB962C8B-B14F-4D97-AF65-F5344CB8AC3E}">
        <p14:creationId xmlns:p14="http://schemas.microsoft.com/office/powerpoint/2010/main" val="482069983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991890"/>
              </p:ext>
            </p:extLst>
          </p:nvPr>
        </p:nvGraphicFramePr>
        <p:xfrm>
          <a:off x="533400" y="1104900"/>
          <a:ext cx="8305800" cy="618411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cp (-p)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Copies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mv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Moves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(-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Bodoni MT Poster Compressed" panose="02070706080601050204" pitchFamily="18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fr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Deletes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mkdir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Makes a directory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rmdir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-r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and everything below it -- even if not empty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75000"/>
                            <a:lumOff val="2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File Creation and Deletion</a:t>
            </a:r>
          </a:p>
        </p:txBody>
      </p:sp>
    </p:spTree>
    <p:extLst>
      <p:ext uri="{BB962C8B-B14F-4D97-AF65-F5344CB8AC3E}">
        <p14:creationId xmlns:p14="http://schemas.microsoft.com/office/powerpoint/2010/main" val="3365479145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zh-TW" sz="4800" b="1" dirty="0" err="1">
                <a:solidFill>
                  <a:srgbClr val="10068E"/>
                </a:solidFill>
              </a:rPr>
              <a:t>rm</a:t>
            </a:r>
            <a:endParaRPr lang="en-US" altLang="zh-TW" b="1" dirty="0">
              <a:solidFill>
                <a:srgbClr val="10068E"/>
              </a:solidFill>
            </a:endParaRP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1219200"/>
            <a:ext cx="8763000" cy="5638800"/>
          </a:xfrm>
        </p:spPr>
        <p:txBody>
          <a:bodyPr/>
          <a:lstStyle/>
          <a:p>
            <a:pPr eaLnBrk="1" hangingPunct="1"/>
            <a:r>
              <a:rPr lang="en-US" altLang="zh-TW" dirty="0"/>
              <a:t>To delete a single file:</a:t>
            </a:r>
            <a:br>
              <a:rPr lang="en-US" altLang="zh-TW" dirty="0"/>
            </a:br>
            <a:r>
              <a:rPr lang="en-US" altLang="zh-TW" b="1" dirty="0" err="1">
                <a:solidFill>
                  <a:schemeClr val="tx2"/>
                </a:solidFill>
                <a:latin typeface="Andale Mono" pitchFamily="49" charset="0"/>
              </a:rPr>
              <a:t>rm</a:t>
            </a:r>
            <a:r>
              <a:rPr lang="en-US" altLang="zh-TW" b="1" dirty="0">
                <a:solidFill>
                  <a:schemeClr val="tx2"/>
                </a:solidFill>
                <a:latin typeface="Andale Mono" pitchFamily="49" charset="0"/>
              </a:rPr>
              <a:t> index.html</a:t>
            </a:r>
            <a:br>
              <a:rPr lang="en-US" altLang="zh-TW" b="1" dirty="0">
                <a:solidFill>
                  <a:schemeClr val="tx2"/>
                </a:solidFill>
                <a:latin typeface="Andale Mono" pitchFamily="49" charset="0"/>
              </a:rPr>
            </a:br>
            <a:r>
              <a:rPr lang="en-US" altLang="zh-TW" i="1" dirty="0"/>
              <a:t>(answer Y to confirm delete, </a:t>
            </a:r>
            <a:r>
              <a:rPr lang="en-US" altLang="zh-TW" b="1" i="1" u="sng" dirty="0"/>
              <a:t>if</a:t>
            </a:r>
            <a:r>
              <a:rPr lang="en-US" altLang="zh-TW" i="1" dirty="0"/>
              <a:t> it asks)</a:t>
            </a:r>
          </a:p>
          <a:p>
            <a:pPr eaLnBrk="1" hangingPunct="1">
              <a:buFontTx/>
              <a:buNone/>
            </a:pPr>
            <a:r>
              <a:rPr lang="en-US" altLang="zh-TW" i="1" dirty="0"/>
              <a:t>  	(whether it asks depends on your settings)</a:t>
            </a:r>
          </a:p>
          <a:p>
            <a:pPr eaLnBrk="1" hangingPunct="1">
              <a:buFontTx/>
              <a:buNone/>
            </a:pPr>
            <a:endParaRPr lang="en-US" altLang="zh-TW" sz="1800" i="1" dirty="0"/>
          </a:p>
          <a:p>
            <a:pPr eaLnBrk="1" hangingPunct="1"/>
            <a:r>
              <a:rPr lang="en-US" altLang="zh-TW" dirty="0"/>
              <a:t>To </a:t>
            </a:r>
            <a:r>
              <a:rPr lang="en-US" altLang="zh-TW" b="1" u="sng" dirty="0">
                <a:solidFill>
                  <a:srgbClr val="FF0000"/>
                </a:solidFill>
              </a:rPr>
              <a:t>f</a:t>
            </a:r>
            <a:r>
              <a:rPr lang="en-US" altLang="zh-TW" dirty="0"/>
              <a:t>orce that you </a:t>
            </a:r>
            <a:r>
              <a:rPr lang="en-US" altLang="zh-TW" dirty="0">
                <a:solidFill>
                  <a:srgbClr val="FFC000"/>
                </a:solidFill>
              </a:rPr>
              <a:t>will not be asked</a:t>
            </a:r>
            <a:r>
              <a:rPr lang="en-US" altLang="zh-TW" dirty="0"/>
              <a:t>:</a:t>
            </a:r>
          </a:p>
          <a:p>
            <a:pPr eaLnBrk="1" hangingPunct="1">
              <a:buFontTx/>
              <a:buNone/>
            </a:pPr>
            <a:r>
              <a:rPr lang="en-US" altLang="zh-TW" b="1" dirty="0">
                <a:solidFill>
                  <a:schemeClr val="tx2"/>
                </a:solidFill>
                <a:latin typeface="Andale Mono" pitchFamily="49" charset="0"/>
              </a:rPr>
              <a:t>	</a:t>
            </a:r>
            <a:r>
              <a:rPr lang="en-US" altLang="zh-TW" b="1" dirty="0" err="1">
                <a:solidFill>
                  <a:schemeClr val="tx2"/>
                </a:solidFill>
                <a:latin typeface="Lucida Console" panose="020B0609040504020204" pitchFamily="49" charset="0"/>
              </a:rPr>
              <a:t>rm</a:t>
            </a:r>
            <a: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chemeClr val="tx2"/>
                </a:solidFill>
                <a:latin typeface="Andale Mono"/>
              </a:rPr>
              <a:t>–</a:t>
            </a:r>
            <a: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  <a:t>f index.html</a:t>
            </a:r>
          </a:p>
          <a:p>
            <a:pPr eaLnBrk="1" hangingPunct="1">
              <a:buFontTx/>
              <a:buNone/>
            </a:pPr>
            <a:endParaRPr lang="en-US" altLang="zh-TW" sz="1600" b="1" dirty="0">
              <a:solidFill>
                <a:schemeClr val="tx2"/>
              </a:solidFill>
              <a:latin typeface="Andale Mono" pitchFamily="49" charset="0"/>
            </a:endParaRPr>
          </a:p>
          <a:p>
            <a:pPr eaLnBrk="1" hangingPunct="1"/>
            <a:r>
              <a:rPr lang="en-US" altLang="zh-TW" dirty="0"/>
              <a:t>To ensure that you</a:t>
            </a:r>
            <a:r>
              <a:rPr lang="en-US" altLang="zh-TW" dirty="0">
                <a:solidFill>
                  <a:srgbClr val="FFC000"/>
                </a:solidFill>
              </a:rPr>
              <a:t> will be</a:t>
            </a:r>
            <a:r>
              <a:rPr lang="en-US" altLang="zh-TW" dirty="0"/>
              <a:t> asked, </a:t>
            </a:r>
            <a:r>
              <a:rPr lang="en-US" altLang="zh-TW" b="1" dirty="0">
                <a:solidFill>
                  <a:srgbClr val="FF0000"/>
                </a:solidFill>
              </a:rPr>
              <a:t>i</a:t>
            </a:r>
            <a:r>
              <a:rPr lang="en-US" altLang="zh-TW" dirty="0"/>
              <a:t>nteractively:</a:t>
            </a:r>
            <a:br>
              <a:rPr lang="en-US" altLang="zh-TW" dirty="0"/>
            </a:br>
            <a:r>
              <a:rPr lang="en-US" altLang="zh-TW" b="1" dirty="0" err="1">
                <a:solidFill>
                  <a:schemeClr val="tx2"/>
                </a:solidFill>
                <a:latin typeface="Lucida Console" panose="020B0609040504020204" pitchFamily="49" charset="0"/>
              </a:rPr>
              <a:t>rm</a:t>
            </a:r>
            <a: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chemeClr val="tx2"/>
                </a:solidFill>
                <a:latin typeface="Andale Mono"/>
              </a:rPr>
              <a:t>–</a:t>
            </a:r>
            <a:r>
              <a:rPr lang="en-US" altLang="zh-TW" b="1" dirty="0" err="1">
                <a:solidFill>
                  <a:schemeClr val="tx2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  <a:t> *.html    </a:t>
            </a:r>
          </a:p>
          <a:p>
            <a:pPr eaLnBrk="1" hangingPunct="1">
              <a:buFontTx/>
              <a:buNone/>
            </a:pPr>
            <a:r>
              <a:rPr lang="en-US" altLang="zh-TW" b="1" dirty="0">
                <a:solidFill>
                  <a:schemeClr val="tx2"/>
                </a:solidFill>
                <a:latin typeface="Andale Mono" pitchFamily="49" charset="0"/>
              </a:rPr>
              <a:t>	</a:t>
            </a:r>
            <a:r>
              <a:rPr lang="en-US" altLang="zh-TW" b="1" dirty="0" err="1">
                <a:solidFill>
                  <a:schemeClr val="tx2"/>
                </a:solidFill>
                <a:latin typeface="Lucida Console" panose="020B0609040504020204" pitchFamily="49" charset="0"/>
              </a:rPr>
              <a:t>rm</a:t>
            </a:r>
            <a: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chemeClr val="tx2"/>
                </a:solidFill>
                <a:latin typeface="Andale Mono" pitchFamily="49" charset="0"/>
              </a:rPr>
              <a:t>-</a:t>
            </a:r>
            <a: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  <a:t>I *.html </a:t>
            </a:r>
            <a:endParaRPr lang="en-US" altLang="zh-TW" i="1" dirty="0">
              <a:latin typeface="Lucida Console" panose="020B0609040504020204" pitchFamily="49" charset="0"/>
            </a:endParaRPr>
          </a:p>
        </p:txBody>
      </p:sp>
      <p:sp>
        <p:nvSpPr>
          <p:cNvPr id="4" name="AutoShape 6"/>
          <p:cNvSpPr>
            <a:spLocks noChangeArrowheads="1"/>
          </p:cNvSpPr>
          <p:nvPr/>
        </p:nvSpPr>
        <p:spPr bwMode="auto">
          <a:xfrm>
            <a:off x="2209800" y="3962400"/>
            <a:ext cx="4419600" cy="609600"/>
          </a:xfrm>
          <a:prstGeom prst="wedgeRoundRectCallout">
            <a:avLst>
              <a:gd name="adj1" fmla="val -61153"/>
              <a:gd name="adj2" fmla="val 26115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TW" sz="2400">
                <a:solidFill>
                  <a:srgbClr val="000000"/>
                </a:solidFill>
              </a:rPr>
              <a:t>Prompts before every removal</a:t>
            </a:r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3429000" y="5562600"/>
            <a:ext cx="4038600" cy="838200"/>
          </a:xfrm>
          <a:prstGeom prst="wedgeRoundRectCallout">
            <a:avLst>
              <a:gd name="adj1" fmla="val -93912"/>
              <a:gd name="adj2" fmla="val 5343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TW" sz="2400">
                <a:solidFill>
                  <a:srgbClr val="000000"/>
                </a:solidFill>
              </a:rPr>
              <a:t>Prompts only once and only when removing 3 or more</a:t>
            </a: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3962400" y="533400"/>
            <a:ext cx="4191000" cy="1371600"/>
          </a:xfrm>
          <a:prstGeom prst="wedgeRoundRectCallout">
            <a:avLst>
              <a:gd name="adj1" fmla="val 30921"/>
              <a:gd name="adj2" fmla="val 12671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Q:How can we change the 	default settings?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A: </a:t>
            </a:r>
            <a:r>
              <a:rPr lang="en-US" altLang="zh-TW" sz="2400" dirty="0"/>
              <a:t>Modify</a:t>
            </a:r>
            <a:r>
              <a:rPr lang="en-US" altLang="zh-TW" sz="2400" dirty="0">
                <a:solidFill>
                  <a:srgbClr val="000000"/>
                </a:solidFill>
              </a:rPr>
              <a:t> startup files.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en-US" altLang="zh-TW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3635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70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70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870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870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870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870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6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0"/>
            <a:ext cx="10129379" cy="68580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246622" y="354050"/>
            <a:ext cx="8885996" cy="6503951"/>
            <a:chOff x="246622" y="354050"/>
            <a:chExt cx="8885996" cy="6503951"/>
          </a:xfrm>
        </p:grpSpPr>
        <p:sp>
          <p:nvSpPr>
            <p:cNvPr id="2" name="Rectangle 1"/>
            <p:cNvSpPr/>
            <p:nvPr/>
          </p:nvSpPr>
          <p:spPr bwMode="auto">
            <a:xfrm>
              <a:off x="250418" y="5935851"/>
              <a:ext cx="8882200" cy="922150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4343400" y="359627"/>
              <a:ext cx="4789217" cy="1871357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2709053" y="354050"/>
              <a:ext cx="1634347" cy="1474749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246622" y="354050"/>
              <a:ext cx="2462430" cy="1873139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250418" y="2229719"/>
              <a:ext cx="8882200" cy="2723281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381000" y="5353919"/>
              <a:ext cx="8751618" cy="513481"/>
            </a:xfrm>
            <a:prstGeom prst="rect">
              <a:avLst/>
            </a:prstGeom>
            <a:solidFill>
              <a:schemeClr val="bg1">
                <a:alpha val="85098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</p:grpSp>
      <p:sp>
        <p:nvSpPr>
          <p:cNvPr id="3" name="Rounded Rectangular Callout 2"/>
          <p:cNvSpPr/>
          <p:nvPr/>
        </p:nvSpPr>
        <p:spPr bwMode="auto">
          <a:xfrm>
            <a:off x="0" y="2819400"/>
            <a:ext cx="5029200" cy="1828800"/>
          </a:xfrm>
          <a:prstGeom prst="wedgeRoundRectCallout">
            <a:avLst>
              <a:gd name="adj1" fmla="val 22627"/>
              <a:gd name="adj2" fmla="val -88750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latin typeface="Arial" charset="0"/>
              </a:rPr>
              <a:t>You can only learn </a:t>
            </a:r>
            <a:r>
              <a:rPr lang="en-US" sz="3200" b="1" dirty="0">
                <a:latin typeface="Arial" charset="0"/>
              </a:rPr>
              <a:t>programming</a:t>
            </a:r>
            <a:r>
              <a:rPr lang="en-US" sz="3200" dirty="0">
                <a:latin typeface="Arial" charset="0"/>
              </a:rPr>
              <a:t> by </a:t>
            </a:r>
            <a:r>
              <a:rPr lang="en-US" sz="3200" i="1" dirty="0">
                <a:solidFill>
                  <a:srgbClr val="2D2D8A"/>
                </a:solidFill>
                <a:latin typeface="Arial" charset="0"/>
              </a:rPr>
              <a:t>coding</a:t>
            </a:r>
            <a:r>
              <a:rPr lang="en-US" sz="3200" dirty="0">
                <a:latin typeface="Arial" charset="0"/>
              </a:rPr>
              <a:t> actual programs.</a:t>
            </a:r>
          </a:p>
        </p:txBody>
      </p:sp>
      <p:sp>
        <p:nvSpPr>
          <p:cNvPr id="4" name="Rounded Rectangular Callout 3"/>
          <p:cNvSpPr/>
          <p:nvPr/>
        </p:nvSpPr>
        <p:spPr bwMode="auto">
          <a:xfrm>
            <a:off x="4027217" y="4503323"/>
            <a:ext cx="5105400" cy="1828800"/>
          </a:xfrm>
          <a:prstGeom prst="wedgeRoundRectCallout">
            <a:avLst>
              <a:gd name="adj1" fmla="val -43227"/>
              <a:gd name="adj2" fmla="val -8192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spc="-20" dirty="0">
                <a:latin typeface="Arial" charset="0"/>
              </a:rPr>
              <a:t>If you aren’t planning to do </a:t>
            </a:r>
            <a:r>
              <a:rPr lang="en-US" sz="3200" i="1" dirty="0">
                <a:solidFill>
                  <a:srgbClr val="2D2D8A"/>
                </a:solidFill>
                <a:latin typeface="Arial" charset="0"/>
              </a:rPr>
              <a:t>your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 assignments</a:t>
            </a:r>
            <a:r>
              <a:rPr lang="en-US" sz="3200" dirty="0">
                <a:latin typeface="Arial" charset="0"/>
              </a:rPr>
              <a:t>, then you are </a:t>
            </a:r>
            <a:r>
              <a:rPr lang="en-US" sz="3200" dirty="0">
                <a:solidFill>
                  <a:srgbClr val="FF0000"/>
                </a:solidFill>
                <a:latin typeface="Arial" charset="0"/>
              </a:rPr>
              <a:t>planning to fail</a:t>
            </a:r>
            <a:r>
              <a:rPr lang="en-US" sz="3200" dirty="0">
                <a:latin typeface="Arial" charset="0"/>
              </a:rPr>
              <a:t>.</a:t>
            </a:r>
          </a:p>
        </p:txBody>
      </p:sp>
      <p:sp>
        <p:nvSpPr>
          <p:cNvPr id="16" name="Arc 15"/>
          <p:cNvSpPr/>
          <p:nvPr/>
        </p:nvSpPr>
        <p:spPr bwMode="auto">
          <a:xfrm rot="930268">
            <a:off x="1908527" y="2909744"/>
            <a:ext cx="6610773" cy="3776923"/>
          </a:xfrm>
          <a:prstGeom prst="arc">
            <a:avLst>
              <a:gd name="adj1" fmla="val 466416"/>
              <a:gd name="adj2" fmla="val 9198375"/>
            </a:avLst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17" name="Rounded Rectangular Callout 16"/>
          <p:cNvSpPr/>
          <p:nvPr/>
        </p:nvSpPr>
        <p:spPr bwMode="auto">
          <a:xfrm>
            <a:off x="4419600" y="0"/>
            <a:ext cx="4724400" cy="2057400"/>
          </a:xfrm>
          <a:prstGeom prst="wedgeRoundRectCallout">
            <a:avLst>
              <a:gd name="adj1" fmla="val -36273"/>
              <a:gd name="adj2" fmla="val 202894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latin typeface="Arial" charset="0"/>
              </a:rPr>
              <a:t>And don’t plan on 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copying</a:t>
            </a:r>
            <a:r>
              <a:rPr lang="en-US" sz="3200" dirty="0">
                <a:latin typeface="Arial" charset="0"/>
              </a:rPr>
              <a:t> another student’s work either…</a:t>
            </a:r>
          </a:p>
        </p:txBody>
      </p:sp>
      <p:sp>
        <p:nvSpPr>
          <p:cNvPr id="20" name="Rounded Rectangular Callout 19"/>
          <p:cNvSpPr/>
          <p:nvPr/>
        </p:nvSpPr>
        <p:spPr bwMode="auto">
          <a:xfrm>
            <a:off x="0" y="2209800"/>
            <a:ext cx="8382000" cy="4648200"/>
          </a:xfrm>
          <a:prstGeom prst="wedgeRoundRectCallout">
            <a:avLst>
              <a:gd name="adj1" fmla="val 21901"/>
              <a:gd name="adj2" fmla="val -71695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spc="-10" dirty="0">
                <a:latin typeface="Arial" charset="0"/>
              </a:rPr>
              <a:t>If you cheat, one of two things will happen: </a:t>
            </a:r>
          </a:p>
          <a:p>
            <a:pPr marL="404813" marR="0" indent="-404813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3200" dirty="0">
                <a:solidFill>
                  <a:srgbClr val="FF0000"/>
                </a:solidFill>
                <a:latin typeface="Arial" charset="0"/>
              </a:rPr>
              <a:t>You’ll get caught </a:t>
            </a:r>
            <a:r>
              <a:rPr lang="en-US" sz="3200" dirty="0">
                <a:latin typeface="Arial" charset="0"/>
              </a:rPr>
              <a:t>(so 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both</a:t>
            </a:r>
            <a:r>
              <a:rPr lang="en-US" sz="3200" dirty="0">
                <a:latin typeface="Arial" charset="0"/>
              </a:rPr>
              <a:t> the 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copier</a:t>
            </a:r>
            <a:r>
              <a:rPr lang="en-US" sz="3200" dirty="0">
                <a:latin typeface="Arial" charset="0"/>
              </a:rPr>
              <a:t> </a:t>
            </a:r>
            <a:r>
              <a:rPr lang="en-US" sz="3200" i="1" dirty="0">
                <a:latin typeface="Arial" charset="0"/>
              </a:rPr>
              <a:t>and</a:t>
            </a:r>
            <a:r>
              <a:rPr lang="en-US" sz="3200" dirty="0">
                <a:latin typeface="Arial" charset="0"/>
              </a:rPr>
              <a:t> the 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helper</a:t>
            </a:r>
            <a:r>
              <a:rPr lang="en-US" sz="3200" dirty="0">
                <a:latin typeface="Arial" charset="0"/>
              </a:rPr>
              <a:t> directly </a:t>
            </a:r>
            <a:r>
              <a:rPr lang="en-US" sz="3200" dirty="0">
                <a:solidFill>
                  <a:srgbClr val="FF0000"/>
                </a:solidFill>
                <a:latin typeface="Arial" charset="0"/>
              </a:rPr>
              <a:t>fail the entire course</a:t>
            </a:r>
            <a:r>
              <a:rPr lang="en-US" sz="3200" dirty="0">
                <a:latin typeface="Arial" charset="0"/>
              </a:rPr>
              <a:t>).</a:t>
            </a:r>
          </a:p>
          <a:p>
            <a:pPr marL="404813" marR="0" indent="-404813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3200" dirty="0">
                <a:solidFill>
                  <a:srgbClr val="FF0000"/>
                </a:solidFill>
                <a:latin typeface="Arial" charset="0"/>
              </a:rPr>
              <a:t>You</a:t>
            </a:r>
            <a:r>
              <a:rPr lang="en-US" sz="3200" dirty="0">
                <a:latin typeface="Arial" charset="0"/>
              </a:rPr>
              <a:t> won’t get caught but </a:t>
            </a:r>
            <a:r>
              <a:rPr lang="en-US" sz="3200" dirty="0">
                <a:solidFill>
                  <a:srgbClr val="FF0000"/>
                </a:solidFill>
                <a:latin typeface="Arial" charset="0"/>
              </a:rPr>
              <a:t>won’t learn</a:t>
            </a:r>
            <a:r>
              <a:rPr lang="en-US" sz="3200" dirty="0">
                <a:latin typeface="Arial" charset="0"/>
              </a:rPr>
              <a:t>, so:</a:t>
            </a:r>
            <a:br>
              <a:rPr lang="en-US" sz="3200" dirty="0">
                <a:latin typeface="Arial" charset="0"/>
              </a:rPr>
            </a:br>
            <a:r>
              <a:rPr lang="en-US" sz="3200" dirty="0">
                <a:latin typeface="Arial" charset="0"/>
              </a:rPr>
              <a:t>- You’ll probably fail the exams. </a:t>
            </a:r>
            <a:br>
              <a:rPr lang="en-US" sz="3200" dirty="0">
                <a:latin typeface="Arial" charset="0"/>
              </a:rPr>
            </a:br>
            <a:r>
              <a:rPr lang="en-US" sz="3200" dirty="0">
                <a:latin typeface="Arial" charset="0"/>
              </a:rPr>
              <a:t>- You’ll 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miss out </a:t>
            </a:r>
            <a:r>
              <a:rPr lang="en-US" sz="3200" dirty="0">
                <a:latin typeface="Arial" charset="0"/>
              </a:rPr>
              <a:t>on the chance to learn </a:t>
            </a:r>
          </a:p>
          <a:p>
            <a:pPr marL="627063" marR="0" indent="-287338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3200" dirty="0">
                <a:latin typeface="Arial" charset="0"/>
              </a:rPr>
              <a:t>	a </a:t>
            </a:r>
            <a:r>
              <a:rPr lang="en-US" sz="3200" b="1" dirty="0">
                <a:solidFill>
                  <a:srgbClr val="FF0000"/>
                </a:solidFill>
                <a:latin typeface="Arial" charset="0"/>
              </a:rPr>
              <a:t>life skill </a:t>
            </a:r>
            <a:r>
              <a:rPr lang="en-US" sz="3200" dirty="0">
                <a:latin typeface="Arial" charset="0"/>
              </a:rPr>
              <a:t>that can let you henceforth do things quicker.</a:t>
            </a:r>
          </a:p>
          <a:p>
            <a:pPr marL="627063" indent="-225425" eaLnBrk="1" hangingPunct="1">
              <a:tabLst>
                <a:tab pos="342900" algn="l"/>
              </a:tabLst>
            </a:pPr>
            <a:r>
              <a:rPr lang="en-US" sz="3200" dirty="0">
                <a:latin typeface="Arial" charset="0"/>
              </a:rPr>
              <a:t>-</a:t>
            </a:r>
            <a:r>
              <a:rPr lang="en-US" sz="3200" spc="-100" dirty="0">
                <a:latin typeface="Arial" charset="0"/>
              </a:rPr>
              <a:t> </a:t>
            </a:r>
            <a:r>
              <a:rPr lang="en-US" sz="3200" spc="-30" dirty="0">
                <a:latin typeface="Arial" charset="0"/>
              </a:rPr>
              <a:t>Y</a:t>
            </a:r>
            <a:r>
              <a:rPr lang="en-US" sz="3200" spc="-40" dirty="0">
                <a:latin typeface="Arial" charset="0"/>
              </a:rPr>
              <a:t>o</a:t>
            </a:r>
            <a:r>
              <a:rPr lang="en-US" sz="3200" spc="-30" dirty="0">
                <a:latin typeface="Arial" charset="0"/>
              </a:rPr>
              <a:t>u’ll </a:t>
            </a:r>
            <a:r>
              <a:rPr lang="en-US" sz="3200" spc="-40" dirty="0">
                <a:latin typeface="Arial" charset="0"/>
              </a:rPr>
              <a:t>no</a:t>
            </a:r>
            <a:r>
              <a:rPr lang="en-US" sz="3200" spc="-30" dirty="0">
                <a:latin typeface="Arial" charset="0"/>
              </a:rPr>
              <a:t>t be prepared f</a:t>
            </a:r>
            <a:r>
              <a:rPr lang="en-US" sz="3200" spc="-40" dirty="0">
                <a:latin typeface="Arial" charset="0"/>
              </a:rPr>
              <a:t>o</a:t>
            </a:r>
            <a:r>
              <a:rPr lang="en-US" sz="3200" spc="-30" dirty="0">
                <a:latin typeface="Arial" charset="0"/>
              </a:rPr>
              <a:t>r t</a:t>
            </a:r>
            <a:r>
              <a:rPr lang="en-US" sz="3200" spc="-50" dirty="0">
                <a:latin typeface="Arial" charset="0"/>
              </a:rPr>
              <a:t>h</a:t>
            </a:r>
            <a:r>
              <a:rPr lang="en-US" sz="3200" spc="-30" dirty="0">
                <a:latin typeface="Arial" charset="0"/>
              </a:rPr>
              <a:t>e</a:t>
            </a:r>
            <a:r>
              <a:rPr lang="en-US" sz="2800" spc="-30" dirty="0">
                <a:latin typeface="Arial" charset="0"/>
              </a:rPr>
              <a:t> </a:t>
            </a:r>
            <a:r>
              <a:rPr lang="en-US" sz="3200" b="1" spc="-30" dirty="0">
                <a:solidFill>
                  <a:srgbClr val="FF0000"/>
                </a:solidFill>
                <a:latin typeface="Arial" charset="0"/>
              </a:rPr>
              <a:t>workplac</a:t>
            </a:r>
            <a:r>
              <a:rPr lang="en-US" sz="3200" b="1" spc="-200" dirty="0">
                <a:solidFill>
                  <a:srgbClr val="FF0000"/>
                </a:solidFill>
                <a:latin typeface="Arial" charset="0"/>
              </a:rPr>
              <a:t>e</a:t>
            </a:r>
            <a:r>
              <a:rPr lang="en-US" sz="3200" spc="-30" dirty="0">
                <a:latin typeface="Arial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9019127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0" animBg="1"/>
      <p:bldP spid="17" grpId="0" animBg="1"/>
      <p:bldP spid="20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1454372"/>
              </p:ext>
            </p:extLst>
          </p:nvPr>
        </p:nvGraphicFramePr>
        <p:xfrm>
          <a:off x="533400" y="1104900"/>
          <a:ext cx="8305800" cy="618411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cp (-p)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Copies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mv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Moves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(-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Bodoni MT Poster Compressed" panose="02070706080601050204" pitchFamily="18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fr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Deletes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mkdir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Makes a directory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rmdir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-r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and everything below it -- even if not empty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75000"/>
                            <a:lumOff val="2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File Creation and Deletion</a:t>
            </a:r>
          </a:p>
        </p:txBody>
      </p:sp>
    </p:spTree>
    <p:extLst>
      <p:ext uri="{BB962C8B-B14F-4D97-AF65-F5344CB8AC3E}">
        <p14:creationId xmlns:p14="http://schemas.microsoft.com/office/powerpoint/2010/main" val="3629705468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7475081"/>
              </p:ext>
            </p:extLst>
          </p:nvPr>
        </p:nvGraphicFramePr>
        <p:xfrm>
          <a:off x="533400" y="1104900"/>
          <a:ext cx="8305800" cy="618411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cp (-p)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Copies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mv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Moves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Bodoni MT Poster Compressed" panose="02070706080601050204" pitchFamily="18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fr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Deletes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mkdir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Makes a directory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rmdir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-r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and everything below it -- even if not empty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75000"/>
                            <a:lumOff val="2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File Creation and Deletion</a:t>
            </a:r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4267200" y="2019300"/>
            <a:ext cx="4419600" cy="609600"/>
          </a:xfrm>
          <a:prstGeom prst="wedgeRoundRectCallout">
            <a:avLst>
              <a:gd name="adj1" fmla="val -53695"/>
              <a:gd name="adj2" fmla="val 15999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Behaves as you would expect.</a:t>
            </a:r>
          </a:p>
        </p:txBody>
      </p:sp>
    </p:spTree>
    <p:extLst>
      <p:ext uri="{BB962C8B-B14F-4D97-AF65-F5344CB8AC3E}">
        <p14:creationId xmlns:p14="http://schemas.microsoft.com/office/powerpoint/2010/main" val="36007902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751654"/>
              </p:ext>
            </p:extLst>
          </p:nvPr>
        </p:nvGraphicFramePr>
        <p:xfrm>
          <a:off x="533400" y="1104900"/>
          <a:ext cx="8305800" cy="618411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cp (-p)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Copies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mv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Moves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Bodoni MT Poster Compressed" panose="02070706080601050204" pitchFamily="18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fr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Deletes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mkdir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Makes a directory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-r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and everything below it -- even if not empty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75000"/>
                            <a:lumOff val="2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File Creation and Deletion</a:t>
            </a:r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4267200" y="2743200"/>
            <a:ext cx="4419600" cy="609600"/>
          </a:xfrm>
          <a:prstGeom prst="wedgeRoundRectCallout">
            <a:avLst>
              <a:gd name="adj1" fmla="val -53695"/>
              <a:gd name="adj2" fmla="val 15999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The directory must be empty.</a:t>
            </a:r>
          </a:p>
        </p:txBody>
      </p:sp>
    </p:spTree>
    <p:extLst>
      <p:ext uri="{BB962C8B-B14F-4D97-AF65-F5344CB8AC3E}">
        <p14:creationId xmlns:p14="http://schemas.microsoft.com/office/powerpoint/2010/main" val="26422841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073376"/>
              </p:ext>
            </p:extLst>
          </p:nvPr>
        </p:nvGraphicFramePr>
        <p:xfrm>
          <a:off x="533400" y="1104900"/>
          <a:ext cx="8305800" cy="6184113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cp (-p)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Copies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2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mv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Moves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Bodoni MT Poster Compressed" panose="02070706080601050204" pitchFamily="18" charset="0"/>
                          <a:ea typeface="新細明體" pitchFamily="18" charset="-120"/>
                        </a:rPr>
                        <a:t>I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fr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Deletes files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mkdir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Makes a directory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rmdir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rm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-r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Removes a directory and everything below it -- even if not empty</a:t>
                      </a: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2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3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75000"/>
                            <a:lumOff val="2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19" marB="4571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01480" name="Rectangle 72"/>
          <p:cNvSpPr>
            <a:spLocks noGrp="1" noChangeArrowheads="1"/>
          </p:cNvSpPr>
          <p:nvPr>
            <p:ph type="title"/>
          </p:nvPr>
        </p:nvSpPr>
        <p:spPr>
          <a:xfrm>
            <a:off x="0" y="190500"/>
            <a:ext cx="9144000" cy="762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10068E"/>
                </a:solidFill>
              </a:rPr>
              <a:t>File Creation and Deletion</a:t>
            </a:r>
          </a:p>
        </p:txBody>
      </p:sp>
    </p:spTree>
    <p:extLst>
      <p:ext uri="{BB962C8B-B14F-4D97-AF65-F5344CB8AC3E}">
        <p14:creationId xmlns:p14="http://schemas.microsoft.com/office/powerpoint/2010/main" val="681357811"/>
      </p:ext>
    </p:extLst>
  </p:cSld>
  <p:clrMapOvr>
    <a:masterClrMapping/>
  </p:clrMapOvr>
  <p:transition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zh-TW" sz="4800" b="1" dirty="0" err="1">
                <a:solidFill>
                  <a:srgbClr val="10068E"/>
                </a:solidFill>
              </a:rPr>
              <a:t>rm</a:t>
            </a:r>
            <a:r>
              <a:rPr lang="zh-TW" altLang="en-US" sz="4800" b="1" dirty="0">
                <a:solidFill>
                  <a:srgbClr val="10068E"/>
                </a:solidFill>
              </a:rPr>
              <a:t> </a:t>
            </a:r>
            <a:r>
              <a:rPr lang="en-US" altLang="zh-TW" sz="4800" b="1" dirty="0">
                <a:solidFill>
                  <a:srgbClr val="10068E"/>
                </a:solidFill>
              </a:rPr>
              <a:t>-r</a:t>
            </a:r>
            <a:endParaRPr lang="en-US" altLang="zh-TW" b="1" dirty="0">
              <a:solidFill>
                <a:srgbClr val="10068E"/>
              </a:solidFill>
            </a:endParaRPr>
          </a:p>
        </p:txBody>
      </p:sp>
      <p:sp>
        <p:nvSpPr>
          <p:cNvPr id="9216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1219200"/>
            <a:ext cx="8763000" cy="5638800"/>
          </a:xfrm>
        </p:spPr>
        <p:txBody>
          <a:bodyPr/>
          <a:lstStyle/>
          <a:p>
            <a:pPr eaLnBrk="1" hangingPunct="1"/>
            <a:r>
              <a:rPr lang="en-US" altLang="zh-TW" dirty="0"/>
              <a:t>To delete a directory and all its subdirectories:</a:t>
            </a:r>
            <a:br>
              <a:rPr lang="en-US" altLang="zh-TW" dirty="0"/>
            </a:br>
            <a:r>
              <a:rPr lang="en-US" altLang="zh-TW" b="1" dirty="0" err="1">
                <a:solidFill>
                  <a:schemeClr val="tx2"/>
                </a:solidFill>
                <a:latin typeface="Lucida Console" panose="020B0609040504020204" pitchFamily="49" charset="0"/>
              </a:rPr>
              <a:t>rm</a:t>
            </a:r>
            <a: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chemeClr val="tx2"/>
                </a:solidFill>
                <a:latin typeface="Andale Mono" pitchFamily="49" charset="0"/>
              </a:rPr>
              <a:t>–</a:t>
            </a:r>
            <a: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  <a:t>r </a:t>
            </a:r>
            <a:r>
              <a:rPr lang="en-US" altLang="zh-TW" b="1" dirty="0" err="1">
                <a:solidFill>
                  <a:schemeClr val="tx2"/>
                </a:solidFill>
                <a:latin typeface="Lucida Console" panose="020B0609040504020204" pitchFamily="49" charset="0"/>
              </a:rPr>
              <a:t>directoryName</a:t>
            </a:r>
            <a:b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</a:br>
            <a:endParaRPr lang="en-US" altLang="zh-TW" sz="1800" i="1" dirty="0">
              <a:latin typeface="Lucida Console" panose="020B0609040504020204" pitchFamily="49" charset="0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zh-TW" dirty="0"/>
              <a:t>Please note that UNIX gives you great power. </a:t>
            </a:r>
          </a:p>
          <a:p>
            <a:pPr eaLnBrk="1" hangingPunct="1">
              <a:spcBef>
                <a:spcPct val="0"/>
              </a:spcBef>
              <a:buClr>
                <a:schemeClr val="bg1"/>
              </a:buClr>
            </a:pPr>
            <a:r>
              <a:rPr lang="en-US" altLang="zh-TW" dirty="0"/>
              <a:t>But Spiderman's uncle Ben reminds us that with great power comes great responsibility. </a:t>
            </a:r>
          </a:p>
          <a:p>
            <a:pPr lvl="1" eaLnBrk="1" hangingPunct="1"/>
            <a:r>
              <a:rPr lang="en-US" altLang="zh-TW" dirty="0">
                <a:solidFill>
                  <a:srgbClr val="FF0000"/>
                </a:solidFill>
              </a:rPr>
              <a:t>DO </a:t>
            </a:r>
            <a:r>
              <a:rPr lang="en-US" altLang="zh-TW" b="1" dirty="0">
                <a:solidFill>
                  <a:srgbClr val="FF0000"/>
                </a:solidFill>
              </a:rPr>
              <a:t>NOT</a:t>
            </a:r>
            <a:r>
              <a:rPr lang="en-US" altLang="zh-TW" dirty="0">
                <a:solidFill>
                  <a:srgbClr val="FF0000"/>
                </a:solidFill>
              </a:rPr>
              <a:t> TYPE THIS:	</a:t>
            </a:r>
            <a:r>
              <a:rPr lang="en-US" altLang="zh-TW" sz="3200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rm</a:t>
            </a:r>
            <a:r>
              <a:rPr lang="en-US" altLang="zh-TW" sz="3200" b="1" dirty="0">
                <a:solidFill>
                  <a:srgbClr val="FF0000"/>
                </a:solidFill>
                <a:latin typeface="Andale Mono" pitchFamily="49" charset="0"/>
              </a:rPr>
              <a:t> –</a:t>
            </a:r>
            <a:r>
              <a:rPr lang="en-US" altLang="zh-TW" sz="32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r ~</a:t>
            </a:r>
            <a:endParaRPr lang="en-US" altLang="zh-TW" b="1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eaLnBrk="1" hangingPunct="1">
              <a:buFontTx/>
              <a:buNone/>
            </a:pPr>
            <a:r>
              <a:rPr lang="en-US" altLang="zh-TW" b="1" dirty="0">
                <a:solidFill>
                  <a:schemeClr val="tx2"/>
                </a:solidFill>
                <a:latin typeface="Andale Mono" pitchFamily="49" charset="0"/>
              </a:rPr>
              <a:t>		</a:t>
            </a:r>
            <a:r>
              <a:rPr lang="en-US" altLang="zh-TW" dirty="0"/>
              <a:t>Just 7 characters and now everything is 	gone (if your system’s </a:t>
            </a:r>
            <a:r>
              <a:rPr lang="en-US" altLang="zh-TW" dirty="0" err="1"/>
              <a:t>rm</a:t>
            </a:r>
            <a:r>
              <a:rPr lang="en-US" altLang="zh-TW" dirty="0"/>
              <a:t> defaults to -f).</a:t>
            </a:r>
          </a:p>
          <a:p>
            <a:pPr lvl="1" eaLnBrk="1" hangingPunct="1">
              <a:spcBef>
                <a:spcPts val="1200"/>
              </a:spcBef>
            </a:pPr>
            <a:r>
              <a:rPr lang="en-US" altLang="zh-TW" dirty="0"/>
              <a:t>(Things like this don’t happen in Windows, because Microsoft doesn’t trust you with power.)</a:t>
            </a:r>
            <a:endParaRPr lang="en-US" altLang="zh-TW" i="1" dirty="0"/>
          </a:p>
        </p:txBody>
      </p:sp>
      <p:pic>
        <p:nvPicPr>
          <p:cNvPr id="8" name="Picture 2" descr="With Great Power Comes Great Responsibility GIFs - Get the best GIF on GIPHY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4371974"/>
            <a:ext cx="4572000" cy="244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64680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2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2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2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92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92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92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617672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ls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ln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Change file permissions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find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diff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7620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>
                <a:solidFill>
                  <a:srgbClr val="0033CC"/>
                </a:solidFill>
              </a:rPr>
              <a:t>Managing Files and Directories</a:t>
            </a:r>
            <a:endParaRPr lang="en-US" altLang="en-US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757648"/>
      </p:ext>
    </p:extLst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9134034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ln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Change file permissions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find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diff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7620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>
                <a:solidFill>
                  <a:srgbClr val="0033CC"/>
                </a:solidFill>
              </a:rPr>
              <a:t>Managing Files and Directories</a:t>
            </a:r>
            <a:endParaRPr lang="en-US" altLang="en-US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6386949"/>
      </p:ext>
    </p:extLst>
  </p:cSld>
  <p:clrMapOvr>
    <a:masterClrMapping/>
  </p:clrMapOvr>
  <p:transition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61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The List Command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229600" cy="5059363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dirty="0"/>
              <a:t>The list command (</a:t>
            </a:r>
            <a:r>
              <a:rPr lang="en-US" altLang="zh-TW" b="1" dirty="0">
                <a:solidFill>
                  <a:schemeClr val="tx2"/>
                </a:solidFill>
                <a:latin typeface="Andale Mono" pitchFamily="49" charset="0"/>
              </a:rPr>
              <a:t>ls</a:t>
            </a:r>
            <a:r>
              <a:rPr lang="en-US" altLang="zh-TW" dirty="0"/>
              <a:t>) shows the contents of a directory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dirty="0"/>
              <a:t>We can add flags to the list command to modify what the command does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dirty="0"/>
              <a:t>To use more than one flag, concatenate them:</a:t>
            </a:r>
            <a:br>
              <a:rPr lang="en-US" altLang="zh-TW" dirty="0"/>
            </a:br>
            <a:r>
              <a:rPr lang="en-US" altLang="zh-TW" b="1" dirty="0">
                <a:solidFill>
                  <a:schemeClr val="tx2"/>
                </a:solidFill>
                <a:latin typeface="Lucida Console" panose="020B0609040504020204" pitchFamily="49" charset="0"/>
              </a:rPr>
              <a:t>ls</a:t>
            </a:r>
            <a:r>
              <a:rPr lang="en-US" altLang="zh-TW" b="1" dirty="0">
                <a:solidFill>
                  <a:schemeClr val="tx2"/>
                </a:solidFill>
                <a:latin typeface="Andale Mono" pitchFamily="49" charset="0"/>
              </a:rPr>
              <a:t> -</a:t>
            </a:r>
            <a:r>
              <a:rPr lang="en-US" altLang="zh-TW" b="1" dirty="0" err="1">
                <a:solidFill>
                  <a:schemeClr val="tx2"/>
                </a:solidFill>
                <a:latin typeface="Lucida Console" panose="020B0609040504020204" pitchFamily="49" charset="0"/>
              </a:rPr>
              <a:t>lt</a:t>
            </a:r>
            <a:endParaRPr lang="en-US" altLang="zh-TW" b="1" dirty="0">
              <a:solidFill>
                <a:schemeClr val="tx2"/>
              </a:solidFill>
              <a:latin typeface="Lucida Console" panose="020B0609040504020204" pitchFamily="49" charset="0"/>
            </a:endParaRPr>
          </a:p>
        </p:txBody>
      </p:sp>
    </p:spTree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63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List Command Flags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5575" y="1120775"/>
            <a:ext cx="8839200" cy="5737225"/>
          </a:xfrm>
        </p:spPr>
        <p:txBody>
          <a:bodyPr/>
          <a:lstStyle/>
          <a:p>
            <a:pPr eaLnBrk="1" hangingPunct="1">
              <a:spcBef>
                <a:spcPct val="30000"/>
              </a:spcBef>
              <a:defRPr/>
            </a:pPr>
            <a:r>
              <a:rPr lang="en-US" altLang="zh-TW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s</a:t>
            </a:r>
            <a:r>
              <a:rPr lang="en-US" altLang="zh-TW" sz="2000" b="1" dirty="0">
                <a:solidFill>
                  <a:srgbClr val="FF0000"/>
                </a:solidFill>
                <a:latin typeface="Andale Mono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-S</a:t>
            </a:r>
            <a:r>
              <a:rPr lang="en-US" altLang="zh-TW" dirty="0">
                <a:solidFill>
                  <a:srgbClr val="FF0000"/>
                </a:solidFill>
              </a:rPr>
              <a:t> sorts file listings by </a:t>
            </a:r>
            <a:r>
              <a:rPr lang="en-US" altLang="zh-TW" b="1" u="sng" dirty="0">
                <a:solidFill>
                  <a:srgbClr val="FF0000"/>
                </a:solidFill>
              </a:rPr>
              <a:t>s</a:t>
            </a:r>
            <a:r>
              <a:rPr lang="en-US" altLang="zh-TW" dirty="0">
                <a:solidFill>
                  <a:srgbClr val="FF0000"/>
                </a:solidFill>
              </a:rPr>
              <a:t>ize.</a:t>
            </a:r>
          </a:p>
          <a:p>
            <a:pPr eaLnBrk="1" hangingPunct="1">
              <a:spcBef>
                <a:spcPct val="30000"/>
              </a:spcBef>
              <a:defRPr/>
            </a:pPr>
            <a:r>
              <a:rPr lang="en-US" altLang="zh-TW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s</a:t>
            </a:r>
            <a:r>
              <a:rPr lang="en-US" altLang="zh-TW" sz="2000" b="1" dirty="0">
                <a:solidFill>
                  <a:srgbClr val="FF0000"/>
                </a:solidFill>
                <a:latin typeface="Andale Mono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-A</a:t>
            </a:r>
            <a:r>
              <a:rPr lang="en-US" altLang="zh-TW" dirty="0">
                <a:solidFill>
                  <a:srgbClr val="FF0000"/>
                </a:solidFill>
              </a:rPr>
              <a:t> shows </a:t>
            </a:r>
            <a:r>
              <a:rPr lang="en-US" altLang="zh-TW" b="1" u="sng" dirty="0">
                <a:solidFill>
                  <a:srgbClr val="FF0000"/>
                </a:solidFill>
              </a:rPr>
              <a:t>a</a:t>
            </a:r>
            <a:r>
              <a:rPr lang="en-US" altLang="zh-TW" dirty="0">
                <a:solidFill>
                  <a:srgbClr val="FF0000"/>
                </a:solidFill>
              </a:rPr>
              <a:t>ll files (including </a:t>
            </a:r>
            <a:r>
              <a:rPr lang="en-US" altLang="zh-TW" i="1" dirty="0">
                <a:solidFill>
                  <a:srgbClr val="FF0000"/>
                </a:solidFill>
              </a:rPr>
              <a:t>hidden</a:t>
            </a:r>
            <a:r>
              <a:rPr lang="en-US" altLang="zh-TW" dirty="0">
                <a:solidFill>
                  <a:srgbClr val="FF0000"/>
                </a:solidFill>
              </a:rPr>
              <a:t> files).</a:t>
            </a:r>
          </a:p>
          <a:p>
            <a:pPr lvl="1" eaLnBrk="1" hangingPunct="1">
              <a:spcBef>
                <a:spcPct val="30000"/>
              </a:spcBef>
              <a:defRPr/>
            </a:pPr>
            <a:r>
              <a:rPr lang="en-US" altLang="zh-TW" sz="2900" dirty="0">
                <a:solidFill>
                  <a:srgbClr val="FF0000"/>
                </a:solidFill>
              </a:rPr>
              <a:t>Files whose names start with a ‘.’ are hidden.</a:t>
            </a:r>
          </a:p>
          <a:p>
            <a:pPr eaLnBrk="1" hangingPunct="1">
              <a:spcBef>
                <a:spcPct val="25000"/>
              </a:spcBef>
              <a:buClr>
                <a:srgbClr val="FFFFFF"/>
              </a:buClr>
              <a:defRPr/>
            </a:pPr>
            <a:r>
              <a:rPr lang="en-US" altLang="zh-TW" sz="3300" dirty="0">
                <a:solidFill>
                  <a:srgbClr val="FF0000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TW" dirty="0">
                <a:solidFill>
                  <a:srgbClr val="FF0000"/>
                </a:solidFill>
              </a:rPr>
              <a:t> often use “</a:t>
            </a:r>
            <a:r>
              <a:rPr lang="en-US" altLang="zh-TW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s</a:t>
            </a:r>
            <a:r>
              <a:rPr lang="en-US" altLang="zh-TW" sz="2000" b="1" dirty="0">
                <a:solidFill>
                  <a:srgbClr val="FF0000"/>
                </a:solidFill>
                <a:latin typeface="Andale Mono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-</a:t>
            </a:r>
            <a:r>
              <a:rPr lang="en-US" altLang="zh-TW" b="1" dirty="0" err="1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alibri" panose="020F0502020204030204" pitchFamily="34" charset="0"/>
              </a:rPr>
              <a:t>l</a:t>
            </a:r>
            <a:r>
              <a:rPr lang="en-US" altLang="zh-TW" b="1" dirty="0" err="1">
                <a:solidFill>
                  <a:srgbClr val="FF0000"/>
                </a:solidFill>
                <a:latin typeface="Andale Mono" pitchFamily="49" charset="0"/>
              </a:rPr>
              <a:t>rt</a:t>
            </a:r>
            <a:r>
              <a:rPr lang="en-US" altLang="zh-TW" dirty="0">
                <a:solidFill>
                  <a:srgbClr val="FF0000"/>
                </a:solidFill>
              </a:rPr>
              <a:t>”</a:t>
            </a:r>
          </a:p>
          <a:p>
            <a:pPr lvl="1" eaLnBrk="1" hangingPunct="1">
              <a:spcBef>
                <a:spcPct val="5000"/>
              </a:spcBef>
              <a:defRPr/>
            </a:pPr>
            <a:r>
              <a:rPr lang="en-US" altLang="zh-TW" sz="2900" dirty="0">
                <a:solidFill>
                  <a:srgbClr val="FF0000"/>
                </a:solidFill>
              </a:rPr>
              <a:t>This puts the most-recently modified files at the bottom, so they don’t scroll off (</a:t>
            </a:r>
            <a:r>
              <a:rPr lang="zh-TW" altLang="en-US" sz="2400" dirty="0">
                <a:solidFill>
                  <a:srgbClr val="FF0000"/>
                </a:solidFill>
              </a:rPr>
              <a:t>滾下</a:t>
            </a:r>
            <a:r>
              <a:rPr lang="en-US" altLang="zh-TW" sz="2900" dirty="0">
                <a:solidFill>
                  <a:srgbClr val="FF0000"/>
                </a:solidFill>
              </a:rPr>
              <a:t>) the screen: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zh-TW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s</a:t>
            </a:r>
            <a:r>
              <a:rPr lang="en-US" altLang="zh-TW" sz="2000" b="1" dirty="0">
                <a:solidFill>
                  <a:srgbClr val="FF0000"/>
                </a:solidFill>
                <a:latin typeface="Andale Mono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-</a:t>
            </a:r>
            <a:r>
              <a:rPr lang="en-US" altLang="zh-TW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</a:t>
            </a:r>
            <a:r>
              <a:rPr lang="en-US" altLang="zh-TW" dirty="0">
                <a:solidFill>
                  <a:srgbClr val="FF0000"/>
                </a:solidFill>
              </a:rPr>
              <a:t> shows files in </a:t>
            </a:r>
            <a:r>
              <a:rPr lang="en-US" altLang="zh-TW" b="1" u="sng" dirty="0">
                <a:solidFill>
                  <a:srgbClr val="FF0000"/>
                </a:solidFill>
              </a:rPr>
              <a:t>l</a:t>
            </a:r>
            <a:r>
              <a:rPr lang="en-US" altLang="zh-TW" dirty="0">
                <a:solidFill>
                  <a:srgbClr val="FF0000"/>
                </a:solidFill>
              </a:rPr>
              <a:t>ong format, with details.</a:t>
            </a:r>
          </a:p>
          <a:p>
            <a:pPr eaLnBrk="1" hangingPunct="1">
              <a:spcBef>
                <a:spcPct val="25000"/>
              </a:spcBef>
              <a:defRPr/>
            </a:pPr>
            <a:r>
              <a:rPr lang="en-US" altLang="zh-TW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s</a:t>
            </a:r>
            <a:r>
              <a:rPr lang="en-US" altLang="zh-TW" sz="2000" b="1" dirty="0">
                <a:solidFill>
                  <a:srgbClr val="FF0000"/>
                </a:solidFill>
                <a:latin typeface="Andale Mono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-t</a:t>
            </a:r>
            <a:r>
              <a:rPr lang="en-US" altLang="zh-TW" dirty="0">
                <a:solidFill>
                  <a:srgbClr val="FF0000"/>
                </a:solidFill>
              </a:rPr>
              <a:t> sorts file listings by last modified </a:t>
            </a:r>
            <a:r>
              <a:rPr lang="en-US" altLang="zh-TW" b="1" u="sng" dirty="0">
                <a:solidFill>
                  <a:srgbClr val="FF0000"/>
                </a:solidFill>
              </a:rPr>
              <a:t>t</a:t>
            </a:r>
            <a:r>
              <a:rPr lang="en-US" altLang="zh-TW" dirty="0">
                <a:solidFill>
                  <a:srgbClr val="FF0000"/>
                </a:solidFill>
              </a:rPr>
              <a:t>ime.</a:t>
            </a:r>
          </a:p>
          <a:p>
            <a:pPr eaLnBrk="1" hangingPunct="1">
              <a:spcBef>
                <a:spcPct val="25000"/>
              </a:spcBef>
              <a:defRPr/>
            </a:pPr>
            <a:r>
              <a:rPr lang="en-US" altLang="zh-TW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s</a:t>
            </a:r>
            <a:r>
              <a:rPr lang="en-US" altLang="zh-TW" sz="2000" b="1" dirty="0">
                <a:solidFill>
                  <a:srgbClr val="FF0000"/>
                </a:solidFill>
                <a:latin typeface="Andale Mono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Andale Mono" pitchFamily="49" charset="0"/>
              </a:rPr>
              <a:t>-r</a:t>
            </a:r>
            <a:r>
              <a:rPr lang="en-US" altLang="zh-TW" dirty="0">
                <a:solidFill>
                  <a:srgbClr val="FF0000"/>
                </a:solidFill>
              </a:rPr>
              <a:t> shows file listings in </a:t>
            </a:r>
            <a:r>
              <a:rPr lang="en-US" altLang="zh-TW" b="1" u="sng" dirty="0">
                <a:solidFill>
                  <a:srgbClr val="FF0000"/>
                </a:solidFill>
              </a:rPr>
              <a:t>r</a:t>
            </a:r>
            <a:r>
              <a:rPr lang="en-US" altLang="zh-TW" dirty="0">
                <a:solidFill>
                  <a:srgbClr val="FF0000"/>
                </a:solidFill>
              </a:rPr>
              <a:t>everse order.</a:t>
            </a:r>
          </a:p>
        </p:txBody>
      </p:sp>
      <p:sp>
        <p:nvSpPr>
          <p:cNvPr id="2" name="矩形 1"/>
          <p:cNvSpPr/>
          <p:nvPr/>
        </p:nvSpPr>
        <p:spPr bwMode="auto">
          <a:xfrm>
            <a:off x="76200" y="3048000"/>
            <a:ext cx="381000" cy="4191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58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58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b="1" dirty="0">
                <a:solidFill>
                  <a:schemeClr val="bg1"/>
                </a:solidFill>
                <a:latin typeface="Arial" charset="0"/>
              </a:rPr>
              <a:t>% </a:t>
            </a:r>
            <a:r>
              <a:rPr lang="en-US" altLang="zh-TW" b="1" dirty="0">
                <a:solidFill>
                  <a:schemeClr val="bg1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chemeClr val="bg1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b="1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en-US" sz="20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chemeClr val="bg1"/>
                </a:solidFill>
                <a:latin typeface="High Tower Text" pitchFamily="18" charset="0"/>
              </a:rPr>
              <a:t>rwxr</a:t>
            </a:r>
            <a:r>
              <a:rPr lang="en-US" altLang="en-US" sz="19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chemeClr val="bg1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en-US" sz="20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chemeClr val="bg1"/>
                </a:solidFill>
                <a:latin typeface="Times New Roman" pitchFamily="18" charset="0"/>
              </a:rPr>
              <a:t>3</a:t>
            </a:r>
            <a:endParaRPr lang="en-US" altLang="en-US" sz="19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en-US" altLang="en-US" sz="19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chemeClr val="bg1"/>
                </a:solidFill>
                <a:latin typeface="Times New Roman" pitchFamily="18" charset="0"/>
              </a:rPr>
              <a:t>Afile</a:t>
            </a:r>
            <a:endParaRPr lang="en-US" altLang="en-US" sz="20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 ACE</a:t>
            </a:r>
            <a:endParaRPr lang="en-US" altLang="en-US" sz="20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700" b="1" dirty="0">
                <a:solidFill>
                  <a:schemeClr val="bg1"/>
                </a:solidFill>
                <a:latin typeface="Arial Narrow" pitchFamily="34" charset="0"/>
              </a:rPr>
              <a:t> </a:t>
            </a:r>
            <a:r>
              <a:rPr lang="en-US" altLang="en-US" sz="1900" b="1" dirty="0">
                <a:solidFill>
                  <a:schemeClr val="bg1"/>
                </a:solidFill>
                <a:latin typeface="High Tower Text" pitchFamily="18" charset="0"/>
              </a:rPr>
              <a:t>w</a:t>
            </a:r>
            <a:r>
              <a:rPr lang="en-US" altLang="en-US" sz="7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2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APROG.c</a:t>
            </a:r>
            <a:endParaRPr lang="en-US" altLang="en-US" sz="20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1900" b="1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chemeClr val="bg1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0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APROG.x</a:t>
            </a:r>
            <a:endParaRPr lang="en-US" altLang="en-US" sz="20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b="1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b="1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b="1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count_A_files</a:t>
            </a:r>
            <a:endParaRPr lang="en-US" altLang="en-US" sz="20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chemeClr val="bg1"/>
                </a:solidFill>
                <a:latin typeface="High Tower Text" pitchFamily="18" charset="0"/>
              </a:rPr>
              <a:t>count_files</a:t>
            </a:r>
            <a:endParaRPr lang="zh-TW" altLang="en-US" sz="2000" b="1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116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55161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0"/>
            <a:ext cx="10129379" cy="6858000"/>
          </a:xfrm>
          <a:prstGeom prst="rect">
            <a:avLst/>
          </a:prstGeom>
        </p:spPr>
      </p:pic>
      <p:grpSp>
        <p:nvGrpSpPr>
          <p:cNvPr id="28" name="Group 27"/>
          <p:cNvGrpSpPr/>
          <p:nvPr/>
        </p:nvGrpSpPr>
        <p:grpSpPr>
          <a:xfrm>
            <a:off x="246622" y="354050"/>
            <a:ext cx="8885996" cy="6503951"/>
            <a:chOff x="246622" y="354050"/>
            <a:chExt cx="8885996" cy="6503951"/>
          </a:xfrm>
        </p:grpSpPr>
        <p:sp>
          <p:nvSpPr>
            <p:cNvPr id="29" name="Rectangle 28"/>
            <p:cNvSpPr/>
            <p:nvPr/>
          </p:nvSpPr>
          <p:spPr bwMode="auto">
            <a:xfrm>
              <a:off x="250418" y="5935851"/>
              <a:ext cx="8882200" cy="922150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4343400" y="359627"/>
              <a:ext cx="4789217" cy="1871357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709053" y="354050"/>
              <a:ext cx="1634347" cy="1474749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246622" y="354050"/>
              <a:ext cx="2462430" cy="1873139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250418" y="2229719"/>
              <a:ext cx="8882200" cy="2723281"/>
            </a:xfrm>
            <a:prstGeom prst="rect">
              <a:avLst/>
            </a:prstGeom>
            <a:solidFill>
              <a:srgbClr val="D1F1FE">
                <a:alpha val="85098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381000" y="5353919"/>
              <a:ext cx="8751618" cy="513481"/>
            </a:xfrm>
            <a:prstGeom prst="rect">
              <a:avLst/>
            </a:prstGeom>
            <a:solidFill>
              <a:schemeClr val="bg1">
                <a:alpha val="85098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</p:grpSp>
      <p:sp>
        <p:nvSpPr>
          <p:cNvPr id="16" name="Arc 15"/>
          <p:cNvSpPr/>
          <p:nvPr/>
        </p:nvSpPr>
        <p:spPr bwMode="auto">
          <a:xfrm rot="930268">
            <a:off x="1908527" y="2909744"/>
            <a:ext cx="6610773" cy="3776923"/>
          </a:xfrm>
          <a:prstGeom prst="arc">
            <a:avLst>
              <a:gd name="adj1" fmla="val 466416"/>
              <a:gd name="adj2" fmla="val 9198375"/>
            </a:avLst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57200" y="0"/>
            <a:ext cx="8458200" cy="6553200"/>
            <a:chOff x="457200" y="0"/>
            <a:chExt cx="8458200" cy="6553200"/>
          </a:xfrm>
        </p:grpSpPr>
        <p:sp>
          <p:nvSpPr>
            <p:cNvPr id="20" name="Rectangle 2"/>
            <p:cNvSpPr txBox="1">
              <a:spLocks noChangeArrowheads="1"/>
            </p:cNvSpPr>
            <p:nvPr/>
          </p:nvSpPr>
          <p:spPr bwMode="auto">
            <a:xfrm>
              <a:off x="457200" y="0"/>
              <a:ext cx="8229600" cy="1417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>
              <a:lvl1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sz="4400">
                  <a:solidFill>
                    <a:schemeClr val="tx2"/>
                  </a:solidFill>
                  <a:latin typeface="+mj-lt"/>
                  <a:ea typeface="+mj-ea"/>
                  <a:cs typeface="+mj-cs"/>
                </a:defRPr>
              </a:lvl1pPr>
              <a:lvl2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sz="4400">
                  <a:solidFill>
                    <a:schemeClr val="tx2"/>
                  </a:solidFill>
                  <a:latin typeface="Arial" charset="0"/>
                  <a:ea typeface="新細明體" pitchFamily="18" charset="-120"/>
                </a:defRPr>
              </a:lvl2pPr>
              <a:lvl3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sz="4400">
                  <a:solidFill>
                    <a:schemeClr val="tx2"/>
                  </a:solidFill>
                  <a:latin typeface="Arial" charset="0"/>
                  <a:ea typeface="新細明體" pitchFamily="18" charset="-120"/>
                </a:defRPr>
              </a:lvl3pPr>
              <a:lvl4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sz="4400">
                  <a:solidFill>
                    <a:schemeClr val="tx2"/>
                  </a:solidFill>
                  <a:latin typeface="Arial" charset="0"/>
                  <a:ea typeface="新細明體" pitchFamily="18" charset="-120"/>
                </a:defRPr>
              </a:lvl4pPr>
              <a:lvl5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sz="4400">
                  <a:solidFill>
                    <a:schemeClr val="tx2"/>
                  </a:solidFill>
                  <a:latin typeface="Arial" charset="0"/>
                  <a:ea typeface="新細明體" pitchFamily="18" charset="-120"/>
                </a:defRPr>
              </a:lvl5pPr>
              <a:lvl6pPr marL="457200" algn="ctr" rtl="0" fontAlgn="base">
                <a:spcBef>
                  <a:spcPct val="0"/>
                </a:spcBef>
                <a:spcAft>
                  <a:spcPct val="0"/>
                </a:spcAft>
                <a:defRPr kumimoji="1" sz="4400">
                  <a:solidFill>
                    <a:schemeClr val="tx2"/>
                  </a:solidFill>
                  <a:latin typeface="Arial" charset="0"/>
                  <a:ea typeface="新細明體" pitchFamily="18" charset="-120"/>
                </a:defRPr>
              </a:lvl6pPr>
              <a:lvl7pPr marL="914400" algn="ctr" rtl="0" fontAlgn="base">
                <a:spcBef>
                  <a:spcPct val="0"/>
                </a:spcBef>
                <a:spcAft>
                  <a:spcPct val="0"/>
                </a:spcAft>
                <a:defRPr kumimoji="1" sz="4400">
                  <a:solidFill>
                    <a:schemeClr val="tx2"/>
                  </a:solidFill>
                  <a:latin typeface="Arial" charset="0"/>
                  <a:ea typeface="新細明體" pitchFamily="18" charset="-120"/>
                </a:defRPr>
              </a:lvl7pPr>
              <a:lvl8pPr marL="1371600" algn="ctr" rtl="0" fontAlgn="base">
                <a:spcBef>
                  <a:spcPct val="0"/>
                </a:spcBef>
                <a:spcAft>
                  <a:spcPct val="0"/>
                </a:spcAft>
                <a:defRPr kumimoji="1" sz="4400">
                  <a:solidFill>
                    <a:schemeClr val="tx2"/>
                  </a:solidFill>
                  <a:latin typeface="Arial" charset="0"/>
                  <a:ea typeface="新細明體" pitchFamily="18" charset="-120"/>
                </a:defRPr>
              </a:lvl8pPr>
              <a:lvl9pPr marL="1828800" algn="ctr" rtl="0" fontAlgn="base">
                <a:spcBef>
                  <a:spcPct val="0"/>
                </a:spcBef>
                <a:spcAft>
                  <a:spcPct val="0"/>
                </a:spcAft>
                <a:defRPr kumimoji="1" sz="4400">
                  <a:solidFill>
                    <a:schemeClr val="tx2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defRPr/>
              </a:pPr>
              <a:r>
                <a:rPr lang="en-US" altLang="zh-TW" kern="0">
                  <a:solidFill>
                    <a:srgbClr val="10068E"/>
                  </a:solidFill>
                </a:rPr>
                <a:t>There are many reasons to learn UNIX/Linux:</a:t>
              </a:r>
              <a:endParaRPr lang="en-US" altLang="zh-TW" kern="0" dirty="0">
                <a:solidFill>
                  <a:srgbClr val="10068E"/>
                </a:solidFill>
              </a:endParaRPr>
            </a:p>
          </p:txBody>
        </p:sp>
        <p:sp>
          <p:nvSpPr>
            <p:cNvPr id="25" name="Rectangle 3"/>
            <p:cNvSpPr txBox="1">
              <a:spLocks noChangeArrowheads="1"/>
            </p:cNvSpPr>
            <p:nvPr/>
          </p:nvSpPr>
          <p:spPr bwMode="auto">
            <a:xfrm>
              <a:off x="457200" y="1600200"/>
              <a:ext cx="8458200" cy="4953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kumimoji="1"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eaLnBrk="1" hangingPunct="1"/>
              <a:r>
                <a:rPr lang="en-US" altLang="zh-TW" sz="3600" kern="0" spc="-20" dirty="0">
                  <a:solidFill>
                    <a:srgbClr val="BFBFBF"/>
                  </a:solidFill>
                </a:rPr>
                <a:t>Quicker to perform tasks than Windows</a:t>
              </a:r>
            </a:p>
            <a:p>
              <a:pPr lvl="1" eaLnBrk="1" hangingPunct="1">
                <a:spcBef>
                  <a:spcPts val="300"/>
                </a:spcBef>
              </a:pPr>
              <a:r>
                <a:rPr lang="en-US" altLang="zh-TW" sz="3200" kern="0" dirty="0">
                  <a:solidFill>
                    <a:srgbClr val="BFBFBF"/>
                  </a:solidFill>
                </a:rPr>
                <a:t>But harder to learn</a:t>
              </a:r>
            </a:p>
            <a:p>
              <a:pPr eaLnBrk="1" hangingPunct="1"/>
              <a:r>
                <a:rPr lang="en-US" altLang="zh-TW" sz="3600" kern="0" dirty="0">
                  <a:solidFill>
                    <a:srgbClr val="BFBFBF"/>
                  </a:solidFill>
                </a:rPr>
                <a:t>Fewer viruses</a:t>
              </a:r>
            </a:p>
            <a:p>
              <a:pPr lvl="1" eaLnBrk="1" hangingPunct="1">
                <a:spcBef>
                  <a:spcPts val="300"/>
                </a:spcBef>
              </a:pPr>
              <a:r>
                <a:rPr lang="en-US" altLang="zh-TW" sz="3200" kern="0" dirty="0">
                  <a:solidFill>
                    <a:srgbClr val="BFBFBF"/>
                  </a:solidFill>
                </a:rPr>
                <a:t>Mostly because less popular</a:t>
              </a:r>
            </a:p>
            <a:p>
              <a:pPr eaLnBrk="1" hangingPunct="1"/>
              <a:r>
                <a:rPr lang="en-US" altLang="zh-TW" sz="3600" kern="0" dirty="0">
                  <a:solidFill>
                    <a:srgbClr val="BFBFBF"/>
                  </a:solidFill>
                </a:rPr>
                <a:t>More research software</a:t>
              </a:r>
            </a:p>
            <a:p>
              <a:pPr lvl="1" eaLnBrk="1" hangingPunct="1">
                <a:spcBef>
                  <a:spcPts val="300"/>
                </a:spcBef>
              </a:pPr>
              <a:r>
                <a:rPr lang="en-US" altLang="zh-TW" sz="3200" kern="0" dirty="0">
                  <a:solidFill>
                    <a:srgbClr val="BFBFBF"/>
                  </a:solidFill>
                </a:rPr>
                <a:t>But less consumer software</a:t>
              </a:r>
            </a:p>
            <a:p>
              <a:pPr eaLnBrk="1" hangingPunct="1"/>
              <a:r>
                <a:rPr lang="en-US" altLang="zh-TW" sz="3600" kern="0" dirty="0">
                  <a:solidFill>
                    <a:srgbClr val="BFBFBF"/>
                  </a:solidFill>
                </a:rPr>
                <a:t>Used a lot in:</a:t>
              </a:r>
            </a:p>
            <a:p>
              <a:pPr lvl="1" eaLnBrk="1" hangingPunct="1">
                <a:spcBef>
                  <a:spcPts val="300"/>
                </a:spcBef>
              </a:pPr>
              <a:r>
                <a:rPr lang="en-US" altLang="zh-TW" sz="3200" kern="0" dirty="0">
                  <a:solidFill>
                    <a:srgbClr val="BFBFBF"/>
                  </a:solidFill>
                </a:rPr>
                <a:t>Servers, laboratories, embedded systems, low budget systems (because it is free)</a:t>
              </a:r>
            </a:p>
          </p:txBody>
        </p:sp>
      </p:grpSp>
      <p:sp>
        <p:nvSpPr>
          <p:cNvPr id="21" name="Rounded Rectangular Callout 20"/>
          <p:cNvSpPr/>
          <p:nvPr/>
        </p:nvSpPr>
        <p:spPr bwMode="auto">
          <a:xfrm>
            <a:off x="0" y="4636008"/>
            <a:ext cx="8376684" cy="2232837"/>
          </a:xfrm>
          <a:prstGeom prst="wedgeRoundRectCallout">
            <a:avLst>
              <a:gd name="adj1" fmla="val 22789"/>
              <a:gd name="adj2" fmla="val -49473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42900" marR="0" indent="-20638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3200" spc="-30" dirty="0">
                <a:latin typeface="Arial" charset="0"/>
              </a:rPr>
              <a:t> </a:t>
            </a:r>
            <a:r>
              <a:rPr lang="en-US" sz="2800" spc="-30" dirty="0">
                <a:latin typeface="Arial" charset="0"/>
              </a:rPr>
              <a:t> </a:t>
            </a:r>
            <a:r>
              <a:rPr lang="en-US" sz="3200" spc="-30" dirty="0">
                <a:latin typeface="Arial" charset="0"/>
              </a:rPr>
              <a:t>-</a:t>
            </a:r>
            <a:r>
              <a:rPr lang="en-US" sz="3100" spc="-30" dirty="0">
                <a:latin typeface="Arial" charset="0"/>
              </a:rPr>
              <a:t> </a:t>
            </a:r>
            <a:r>
              <a:rPr lang="en-US" sz="3200" spc="-30" dirty="0">
                <a:latin typeface="Arial" charset="0"/>
              </a:rPr>
              <a:t>Y</a:t>
            </a:r>
            <a:r>
              <a:rPr lang="en-US" sz="3200" dirty="0">
                <a:latin typeface="Arial" charset="0"/>
              </a:rPr>
              <a:t>ou’ll 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miss out </a:t>
            </a:r>
            <a:r>
              <a:rPr lang="en-US" sz="3200" dirty="0">
                <a:latin typeface="Arial" charset="0"/>
              </a:rPr>
              <a:t>on the chance to learn </a:t>
            </a:r>
          </a:p>
          <a:p>
            <a:pPr marL="744538" indent="-234950" eaLnBrk="1" hangingPunct="1"/>
            <a:r>
              <a:rPr lang="en-US" sz="3200" dirty="0">
                <a:latin typeface="Arial" charset="0"/>
              </a:rPr>
              <a:t>	a </a:t>
            </a:r>
            <a:r>
              <a:rPr lang="en-US" sz="3200" b="1" dirty="0">
                <a:solidFill>
                  <a:srgbClr val="FF0000"/>
                </a:solidFill>
                <a:latin typeface="Arial" charset="0"/>
              </a:rPr>
              <a:t>life skill </a:t>
            </a:r>
            <a:r>
              <a:rPr lang="en-US" sz="3200" dirty="0">
                <a:latin typeface="Arial" charset="0"/>
              </a:rPr>
              <a:t>that can let you henceforth </a:t>
            </a:r>
            <a:br>
              <a:rPr lang="en-US" sz="3200" dirty="0">
                <a:latin typeface="Arial" charset="0"/>
              </a:rPr>
            </a:br>
            <a:r>
              <a:rPr lang="en-US" sz="3200" dirty="0">
                <a:latin typeface="Arial" charset="0"/>
              </a:rPr>
              <a:t>do things quicker.</a:t>
            </a:r>
          </a:p>
          <a:p>
            <a:pPr marL="627063" lvl="0" indent="-112713" eaLnBrk="1" hangingPunct="1">
              <a:tabLst>
                <a:tab pos="342900" algn="l"/>
              </a:tabLst>
            </a:pPr>
            <a:r>
              <a:rPr lang="en-US" sz="3200" dirty="0">
                <a:solidFill>
                  <a:srgbClr val="000000"/>
                </a:solidFill>
                <a:latin typeface="Arial" charset="0"/>
              </a:rPr>
              <a:t>-</a:t>
            </a:r>
            <a:r>
              <a:rPr lang="en-US" sz="3200" spc="-100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Y</a:t>
            </a:r>
            <a:r>
              <a:rPr lang="en-US" sz="3200" spc="-40" dirty="0">
                <a:solidFill>
                  <a:srgbClr val="000000"/>
                </a:solidFill>
                <a:latin typeface="Arial" charset="0"/>
              </a:rPr>
              <a:t>o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u’ll </a:t>
            </a:r>
            <a:r>
              <a:rPr lang="en-US" sz="3200" spc="-40" dirty="0">
                <a:solidFill>
                  <a:srgbClr val="000000"/>
                </a:solidFill>
                <a:latin typeface="Arial" charset="0"/>
              </a:rPr>
              <a:t>no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t be prepared f</a:t>
            </a:r>
            <a:r>
              <a:rPr lang="en-US" sz="3200" spc="-40" dirty="0">
                <a:solidFill>
                  <a:srgbClr val="000000"/>
                </a:solidFill>
                <a:latin typeface="Arial" charset="0"/>
              </a:rPr>
              <a:t>o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r t</a:t>
            </a:r>
            <a:r>
              <a:rPr lang="en-US" sz="3200" spc="-50" dirty="0">
                <a:solidFill>
                  <a:srgbClr val="000000"/>
                </a:solidFill>
                <a:latin typeface="Arial" charset="0"/>
              </a:rPr>
              <a:t>h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e</a:t>
            </a:r>
            <a:r>
              <a:rPr lang="en-US" sz="2800" spc="-30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en-US" sz="3200" b="1" spc="-30" dirty="0">
                <a:solidFill>
                  <a:srgbClr val="FF0000"/>
                </a:solidFill>
                <a:latin typeface="Arial" charset="0"/>
              </a:rPr>
              <a:t>workplac</a:t>
            </a:r>
            <a:r>
              <a:rPr lang="en-US" sz="3200" b="1" spc="-200" dirty="0">
                <a:solidFill>
                  <a:srgbClr val="FF0000"/>
                </a:solidFill>
                <a:latin typeface="Arial" charset="0"/>
              </a:rPr>
              <a:t>e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. </a:t>
            </a:r>
          </a:p>
        </p:txBody>
      </p:sp>
      <p:sp>
        <p:nvSpPr>
          <p:cNvPr id="18" name="Rounded Rectangular Callout 17"/>
          <p:cNvSpPr/>
          <p:nvPr/>
        </p:nvSpPr>
        <p:spPr bwMode="auto">
          <a:xfrm>
            <a:off x="0" y="2209800"/>
            <a:ext cx="8382000" cy="4648200"/>
          </a:xfrm>
          <a:prstGeom prst="wedgeRoundRectCallout">
            <a:avLst>
              <a:gd name="adj1" fmla="val 19960"/>
              <a:gd name="adj2" fmla="val -5002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spc="-10" dirty="0">
                <a:latin typeface="Arial" charset="0"/>
              </a:rPr>
              <a:t>If you cheat, one of two things will happen: </a:t>
            </a:r>
          </a:p>
          <a:p>
            <a:pPr marL="404813" marR="0" indent="-404813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3200" dirty="0">
                <a:solidFill>
                  <a:srgbClr val="FF0000"/>
                </a:solidFill>
                <a:latin typeface="Arial" charset="0"/>
              </a:rPr>
              <a:t>You’ll get caught </a:t>
            </a:r>
            <a:r>
              <a:rPr lang="en-US" sz="3200" dirty="0">
                <a:latin typeface="Arial" charset="0"/>
              </a:rPr>
              <a:t>(so 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both</a:t>
            </a:r>
            <a:r>
              <a:rPr lang="en-US" sz="3200" dirty="0">
                <a:latin typeface="Arial" charset="0"/>
              </a:rPr>
              <a:t> the 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copier</a:t>
            </a:r>
            <a:r>
              <a:rPr lang="en-US" sz="3200" dirty="0">
                <a:latin typeface="Arial" charset="0"/>
              </a:rPr>
              <a:t> </a:t>
            </a:r>
            <a:r>
              <a:rPr lang="en-US" sz="3200" i="1" dirty="0">
                <a:latin typeface="Arial" charset="0"/>
              </a:rPr>
              <a:t>and</a:t>
            </a:r>
            <a:r>
              <a:rPr lang="en-US" sz="3200" dirty="0">
                <a:latin typeface="Arial" charset="0"/>
              </a:rPr>
              <a:t> the 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helper</a:t>
            </a:r>
            <a:r>
              <a:rPr lang="en-US" sz="3200" dirty="0">
                <a:latin typeface="Arial" charset="0"/>
              </a:rPr>
              <a:t> directly </a:t>
            </a:r>
            <a:r>
              <a:rPr lang="en-US" sz="3200" dirty="0">
                <a:solidFill>
                  <a:srgbClr val="FF0000"/>
                </a:solidFill>
                <a:latin typeface="Arial" charset="0"/>
              </a:rPr>
              <a:t>fail the entire course</a:t>
            </a:r>
            <a:r>
              <a:rPr lang="en-US" sz="3200" dirty="0">
                <a:latin typeface="Arial" charset="0"/>
              </a:rPr>
              <a:t>).</a:t>
            </a:r>
          </a:p>
          <a:p>
            <a:pPr marL="404813" marR="0" indent="-404813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3200" dirty="0">
                <a:solidFill>
                  <a:srgbClr val="FF0000"/>
                </a:solidFill>
                <a:latin typeface="Arial" charset="0"/>
              </a:rPr>
              <a:t>You</a:t>
            </a:r>
            <a:r>
              <a:rPr lang="en-US" sz="3200" dirty="0">
                <a:latin typeface="Arial" charset="0"/>
              </a:rPr>
              <a:t> won’t get caught but </a:t>
            </a:r>
            <a:r>
              <a:rPr lang="en-US" sz="3200" dirty="0">
                <a:solidFill>
                  <a:srgbClr val="FF0000"/>
                </a:solidFill>
                <a:latin typeface="Arial" charset="0"/>
              </a:rPr>
              <a:t>won’t learn</a:t>
            </a:r>
            <a:r>
              <a:rPr lang="en-US" sz="3200" dirty="0">
                <a:latin typeface="Arial" charset="0"/>
              </a:rPr>
              <a:t>, so:</a:t>
            </a:r>
            <a:br>
              <a:rPr lang="en-US" sz="3200" dirty="0">
                <a:latin typeface="Arial" charset="0"/>
              </a:rPr>
            </a:br>
            <a:r>
              <a:rPr lang="en-US" sz="3200" dirty="0">
                <a:latin typeface="Arial" charset="0"/>
              </a:rPr>
              <a:t>- You’ll probably fail the exams. </a:t>
            </a:r>
            <a:br>
              <a:rPr lang="en-US" sz="3200" dirty="0">
                <a:latin typeface="Arial" charset="0"/>
              </a:rPr>
            </a:br>
            <a:r>
              <a:rPr lang="en-US" sz="3200" dirty="0">
                <a:latin typeface="Arial" charset="0"/>
              </a:rPr>
              <a:t>- You’ll 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miss out </a:t>
            </a:r>
            <a:r>
              <a:rPr lang="en-US" sz="3200" dirty="0">
                <a:latin typeface="Arial" charset="0"/>
              </a:rPr>
              <a:t>on the chance to learn </a:t>
            </a:r>
          </a:p>
          <a:p>
            <a:pPr marL="627063" marR="0" indent="-287338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3200" dirty="0">
                <a:latin typeface="Arial" charset="0"/>
              </a:rPr>
              <a:t>	a </a:t>
            </a:r>
            <a:r>
              <a:rPr lang="en-US" sz="3200" b="1" dirty="0">
                <a:solidFill>
                  <a:srgbClr val="FF0000"/>
                </a:solidFill>
                <a:latin typeface="Arial" charset="0"/>
              </a:rPr>
              <a:t>life skill </a:t>
            </a:r>
            <a:r>
              <a:rPr lang="en-US" sz="3200" dirty="0">
                <a:latin typeface="Arial" charset="0"/>
              </a:rPr>
              <a:t>that can let you henceforth do things quicker.</a:t>
            </a:r>
          </a:p>
          <a:p>
            <a:pPr marL="627063" marR="0" indent="-225425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342900" algn="l"/>
              </a:tabLst>
            </a:pPr>
            <a:r>
              <a:rPr lang="en-US" sz="3200" dirty="0">
                <a:latin typeface="Arial" charset="0"/>
              </a:rPr>
              <a:t>-</a:t>
            </a:r>
            <a:r>
              <a:rPr lang="en-US" sz="3200" spc="-100" dirty="0">
                <a:latin typeface="Arial" charset="0"/>
              </a:rPr>
              <a:t> </a:t>
            </a:r>
            <a:r>
              <a:rPr lang="en-US" sz="3200" spc="-30" dirty="0">
                <a:latin typeface="Arial" charset="0"/>
              </a:rPr>
              <a:t>Y</a:t>
            </a:r>
            <a:r>
              <a:rPr lang="en-US" sz="3200" spc="-40" dirty="0">
                <a:latin typeface="Arial" charset="0"/>
              </a:rPr>
              <a:t>o</a:t>
            </a:r>
            <a:r>
              <a:rPr lang="en-US" sz="3200" spc="-30" dirty="0">
                <a:latin typeface="Arial" charset="0"/>
              </a:rPr>
              <a:t>u’ll </a:t>
            </a:r>
            <a:r>
              <a:rPr lang="en-US" sz="3200" spc="-40" dirty="0">
                <a:latin typeface="Arial" charset="0"/>
              </a:rPr>
              <a:t>no</a:t>
            </a:r>
            <a:r>
              <a:rPr lang="en-US" sz="3200" spc="-30" dirty="0">
                <a:latin typeface="Arial" charset="0"/>
              </a:rPr>
              <a:t>t be prepared f</a:t>
            </a:r>
            <a:r>
              <a:rPr lang="en-US" sz="3200" spc="-40" dirty="0">
                <a:latin typeface="Arial" charset="0"/>
              </a:rPr>
              <a:t>o</a:t>
            </a:r>
            <a:r>
              <a:rPr lang="en-US" sz="3200" spc="-30" dirty="0">
                <a:latin typeface="Arial" charset="0"/>
              </a:rPr>
              <a:t>r t</a:t>
            </a:r>
            <a:r>
              <a:rPr lang="en-US" sz="3200" spc="-50" dirty="0">
                <a:latin typeface="Arial" charset="0"/>
              </a:rPr>
              <a:t>h</a:t>
            </a:r>
            <a:r>
              <a:rPr lang="en-US" sz="3200" spc="-30" dirty="0">
                <a:latin typeface="Arial" charset="0"/>
              </a:rPr>
              <a:t>e</a:t>
            </a:r>
            <a:r>
              <a:rPr lang="en-US" sz="2800" spc="-30" dirty="0">
                <a:latin typeface="Arial" charset="0"/>
              </a:rPr>
              <a:t> </a:t>
            </a:r>
            <a:r>
              <a:rPr lang="en-US" sz="3200" b="1" spc="-30" dirty="0">
                <a:solidFill>
                  <a:srgbClr val="FF0000"/>
                </a:solidFill>
                <a:latin typeface="Arial" charset="0"/>
              </a:rPr>
              <a:t>workplac</a:t>
            </a:r>
            <a:r>
              <a:rPr lang="en-US" sz="3200" b="1" spc="-200" dirty="0">
                <a:solidFill>
                  <a:srgbClr val="FF0000"/>
                </a:solidFill>
                <a:latin typeface="Arial" charset="0"/>
              </a:rPr>
              <a:t>e</a:t>
            </a:r>
            <a:r>
              <a:rPr lang="en-US" sz="3200" spc="-30" dirty="0">
                <a:latin typeface="Arial" charset="0"/>
              </a:rPr>
              <a:t>. </a:t>
            </a:r>
          </a:p>
        </p:txBody>
      </p:sp>
      <p:sp>
        <p:nvSpPr>
          <p:cNvPr id="19" name="Arc 18"/>
          <p:cNvSpPr/>
          <p:nvPr/>
        </p:nvSpPr>
        <p:spPr bwMode="auto">
          <a:xfrm flipH="1" flipV="1">
            <a:off x="1962" y="5562595"/>
            <a:ext cx="1255338" cy="1298975"/>
          </a:xfrm>
          <a:prstGeom prst="arc">
            <a:avLst>
              <a:gd name="adj1" fmla="val 15200484"/>
              <a:gd name="adj2" fmla="val 436501"/>
            </a:avLst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7599907" y="6112314"/>
            <a:ext cx="772340" cy="875678"/>
            <a:chOff x="7599907" y="6112314"/>
            <a:chExt cx="772340" cy="875678"/>
          </a:xfrm>
        </p:grpSpPr>
        <p:sp>
          <p:nvSpPr>
            <p:cNvPr id="11" name="Isosceles Triangle 10"/>
            <p:cNvSpPr/>
            <p:nvPr/>
          </p:nvSpPr>
          <p:spPr bwMode="auto">
            <a:xfrm rot="19476380" flipV="1">
              <a:off x="7599907" y="6717921"/>
              <a:ext cx="377208" cy="270071"/>
            </a:xfrm>
            <a:prstGeom prst="triangle">
              <a:avLst>
                <a:gd name="adj" fmla="val 100000"/>
              </a:avLst>
            </a:prstGeom>
            <a:solidFill>
              <a:srgbClr val="FFC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22" name="Isosceles Triangle 21"/>
            <p:cNvSpPr/>
            <p:nvPr/>
          </p:nvSpPr>
          <p:spPr bwMode="auto">
            <a:xfrm rot="5400000" flipV="1">
              <a:off x="8054868" y="6159622"/>
              <a:ext cx="364688" cy="270071"/>
            </a:xfrm>
            <a:prstGeom prst="triangle">
              <a:avLst>
                <a:gd name="adj" fmla="val 100000"/>
              </a:avLst>
            </a:prstGeom>
            <a:solidFill>
              <a:srgbClr val="FFC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23" name="Isosceles Triangle 22"/>
            <p:cNvSpPr/>
            <p:nvPr/>
          </p:nvSpPr>
          <p:spPr bwMode="auto">
            <a:xfrm rot="8228180" flipV="1">
              <a:off x="7917650" y="6625823"/>
              <a:ext cx="364688" cy="63177"/>
            </a:xfrm>
            <a:prstGeom prst="triangle">
              <a:avLst>
                <a:gd name="adj" fmla="val 100000"/>
              </a:avLst>
            </a:prstGeom>
            <a:solidFill>
              <a:srgbClr val="FFC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  <p:sp>
          <p:nvSpPr>
            <p:cNvPr id="24" name="Isosceles Triangle 23"/>
            <p:cNvSpPr/>
            <p:nvPr/>
          </p:nvSpPr>
          <p:spPr bwMode="auto">
            <a:xfrm rot="7120435" flipV="1">
              <a:off x="8046436" y="6492741"/>
              <a:ext cx="364688" cy="63177"/>
            </a:xfrm>
            <a:prstGeom prst="triangle">
              <a:avLst>
                <a:gd name="adj" fmla="val 100000"/>
              </a:avLst>
            </a:prstGeom>
            <a:solidFill>
              <a:srgbClr val="FFC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pitchFamily="18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5493189"/>
      </p:ext>
    </p:extLst>
  </p:cSld>
  <p:clrMapOvr>
    <a:masterClrMapping/>
  </p:clrMapOvr>
  <p:transition advTm="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1168073"/>
          </a:xfrm>
          <a:prstGeom prst="rect">
            <a:avLst/>
          </a:prstGeom>
        </p:spPr>
      </p:pic>
      <p:sp>
        <p:nvSpPr>
          <p:cNvPr id="47106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square.c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rwxr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square.x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AFILE</a:t>
            </a:r>
            <a:r>
              <a:rPr lang="en-US" altLang="en-US" sz="1900" b="1" dirty="0">
                <a:solidFill>
                  <a:srgbClr val="FFFF00"/>
                </a:solidFill>
                <a:latin typeface="Times New Roman" pitchFamily="18" charset="0"/>
              </a:rPr>
              <a:t>3</a:t>
            </a:r>
            <a:endParaRPr lang="en-US" altLang="en-US" sz="19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AFILE</a:t>
            </a:r>
            <a:r>
              <a:rPr lang="en-US" altLang="en-US" sz="1900" b="1" dirty="0">
                <a:solidFill>
                  <a:srgbClr val="FFFF00"/>
                </a:solidFill>
                <a:latin typeface="Times New Roman" pitchFamily="18" charset="0"/>
              </a:rPr>
              <a:t>2</a:t>
            </a:r>
            <a:endParaRPr lang="en-US" altLang="en-US" sz="19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b="1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FFFF00"/>
                </a:solidFill>
                <a:latin typeface="Times New Roman" pitchFamily="18" charset="0"/>
              </a:rPr>
              <a:t>Afile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Times New Roman" pitchFamily="18" charset="0"/>
              </a:rPr>
              <a:t>ACE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700" b="1" dirty="0">
                <a:solidFill>
                  <a:srgbClr val="C0C0C0"/>
                </a:solidFill>
                <a:latin typeface="Arial Narrow" pitchFamily="34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w</a:t>
            </a:r>
            <a:r>
              <a:rPr lang="en-US" altLang="en-US" sz="7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2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APROG.c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APROG.x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tempfile</a:t>
            </a:r>
            <a:r>
              <a:rPr lang="en-US" altLang="en-US" sz="2000" b="1" dirty="0">
                <a:solidFill>
                  <a:srgbClr val="FFFF0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b="1" dirty="0">
              <a:solidFill>
                <a:srgbClr val="FFFF0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tempfile</a:t>
            </a:r>
            <a:r>
              <a:rPr lang="en-US" altLang="en-US" sz="2000" b="1" dirty="0">
                <a:solidFill>
                  <a:srgbClr val="FFFF0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b="1" dirty="0">
              <a:solidFill>
                <a:srgbClr val="FFFF0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tempfile</a:t>
            </a:r>
            <a:r>
              <a:rPr lang="en-US" altLang="en-US" sz="2000" b="1" dirty="0">
                <a:solidFill>
                  <a:srgbClr val="FFFF0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b="1" dirty="0">
              <a:solidFill>
                <a:srgbClr val="FFFF0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count_A_files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count_files</a:t>
            </a:r>
            <a:endParaRPr lang="zh-TW" altLang="en-US" sz="2000" b="1" dirty="0">
              <a:solidFill>
                <a:srgbClr val="FFFF00"/>
              </a:solidFill>
              <a:latin typeface="High Tower Text" pitchFamily="18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5943600" y="76200"/>
            <a:ext cx="1676400" cy="1698625"/>
            <a:chOff x="2133600" y="76200"/>
            <a:chExt cx="1676400" cy="1698625"/>
          </a:xfrm>
        </p:grpSpPr>
        <p:sp>
          <p:nvSpPr>
            <p:cNvPr id="15" name="AutoShape 5"/>
            <p:cNvSpPr>
              <a:spLocks noChangeArrowheads="1"/>
            </p:cNvSpPr>
            <p:nvPr/>
          </p:nvSpPr>
          <p:spPr bwMode="auto">
            <a:xfrm>
              <a:off x="2133600" y="76200"/>
              <a:ext cx="1676400" cy="1219200"/>
            </a:xfrm>
            <a:prstGeom prst="wedgeRoundRectCallout">
              <a:avLst>
                <a:gd name="adj1" fmla="val -6250"/>
                <a:gd name="adj2" fmla="val 49741"/>
                <a:gd name="adj3" fmla="val 16667"/>
              </a:avLst>
            </a:prstGeom>
            <a:solidFill>
              <a:srgbClr val="FFFF00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0"/>
            <a:lstStyle/>
            <a:p>
              <a:pPr algn="ctr" eaLnBrk="1" hangingPunct="1"/>
              <a: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  <a:t>This is the file name</a:t>
              </a:r>
            </a:p>
          </p:txBody>
        </p:sp>
        <p:sp>
          <p:nvSpPr>
            <p:cNvPr id="16" name="AutoShape 6"/>
            <p:cNvSpPr>
              <a:spLocks noChangeArrowheads="1"/>
            </p:cNvSpPr>
            <p:nvPr/>
          </p:nvSpPr>
          <p:spPr bwMode="auto">
            <a:xfrm rot="10800000" flipH="1">
              <a:off x="2895600" y="1241425"/>
              <a:ext cx="152400" cy="533400"/>
            </a:xfrm>
            <a:prstGeom prst="triangle">
              <a:avLst>
                <a:gd name="adj" fmla="val 50000"/>
              </a:avLst>
            </a:prstGeom>
            <a:solidFill>
              <a:srgbClr val="FFFF00"/>
            </a:solidFill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eaLnBrk="1" hangingPunct="1"/>
              <a:endParaRPr lang="zh-TW" altLang="zh-TW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5089969"/>
      </p:ext>
    </p:extLst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1168073"/>
          </a:xfrm>
          <a:prstGeom prst="rect">
            <a:avLst/>
          </a:prstGeom>
        </p:spPr>
      </p:pic>
      <p:sp>
        <p:nvSpPr>
          <p:cNvPr id="47106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square.c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rwxr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square.x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AFILE</a:t>
            </a:r>
            <a:r>
              <a:rPr lang="en-US" altLang="en-US" sz="1900" b="1" dirty="0">
                <a:solidFill>
                  <a:srgbClr val="FFFF00"/>
                </a:solidFill>
                <a:latin typeface="Times New Roman" pitchFamily="18" charset="0"/>
              </a:rPr>
              <a:t>3</a:t>
            </a:r>
            <a:endParaRPr lang="en-US" altLang="en-US" sz="19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AFILE</a:t>
            </a:r>
            <a:r>
              <a:rPr lang="en-US" altLang="en-US" sz="1900" b="1" dirty="0">
                <a:solidFill>
                  <a:srgbClr val="FFFF00"/>
                </a:solidFill>
                <a:latin typeface="Times New Roman" pitchFamily="18" charset="0"/>
              </a:rPr>
              <a:t>2</a:t>
            </a:r>
            <a:endParaRPr lang="en-US" altLang="en-US" sz="19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b="1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FFFF00"/>
                </a:solidFill>
                <a:latin typeface="Times New Roman" pitchFamily="18" charset="0"/>
              </a:rPr>
              <a:t>Afile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Times New Roman" pitchFamily="18" charset="0"/>
              </a:rPr>
              <a:t>ACE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700" b="1" dirty="0">
                <a:solidFill>
                  <a:srgbClr val="C0C0C0"/>
                </a:solidFill>
                <a:latin typeface="Arial Narrow" pitchFamily="34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w</a:t>
            </a:r>
            <a:r>
              <a:rPr lang="en-US" altLang="en-US" sz="7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2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APROG.c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APROG.x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tempfile</a:t>
            </a:r>
            <a:r>
              <a:rPr lang="en-US" altLang="en-US" sz="2000" b="1" dirty="0">
                <a:solidFill>
                  <a:srgbClr val="FFFF0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b="1" dirty="0">
              <a:solidFill>
                <a:srgbClr val="FFFF0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tempfile</a:t>
            </a:r>
            <a:r>
              <a:rPr lang="en-US" altLang="en-US" sz="2000" b="1" dirty="0">
                <a:solidFill>
                  <a:srgbClr val="FFFF0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b="1" dirty="0">
              <a:solidFill>
                <a:srgbClr val="FFFF0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tempfile</a:t>
            </a:r>
            <a:r>
              <a:rPr lang="en-US" altLang="en-US" sz="2000" b="1" dirty="0">
                <a:solidFill>
                  <a:srgbClr val="FFFF0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b="1" dirty="0">
              <a:solidFill>
                <a:srgbClr val="FFFF0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count_A_files</a:t>
            </a:r>
            <a:endParaRPr lang="en-US" altLang="en-US" sz="2000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count_files</a:t>
            </a:r>
            <a:endParaRPr lang="zh-TW" altLang="en-US" sz="2000" b="1" dirty="0">
              <a:solidFill>
                <a:srgbClr val="FFFF00"/>
              </a:solidFill>
              <a:latin typeface="High Tower Text" pitchFamily="18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5943600" y="76200"/>
            <a:ext cx="1676400" cy="1698625"/>
            <a:chOff x="2133600" y="76200"/>
            <a:chExt cx="1676400" cy="1698625"/>
          </a:xfrm>
        </p:grpSpPr>
        <p:sp>
          <p:nvSpPr>
            <p:cNvPr id="15" name="AutoShape 5"/>
            <p:cNvSpPr>
              <a:spLocks noChangeArrowheads="1"/>
            </p:cNvSpPr>
            <p:nvPr/>
          </p:nvSpPr>
          <p:spPr bwMode="auto">
            <a:xfrm>
              <a:off x="2133600" y="76200"/>
              <a:ext cx="1676400" cy="1219200"/>
            </a:xfrm>
            <a:prstGeom prst="wedgeRoundRectCallout">
              <a:avLst>
                <a:gd name="adj1" fmla="val -6250"/>
                <a:gd name="adj2" fmla="val 49741"/>
                <a:gd name="adj3" fmla="val 16667"/>
              </a:avLst>
            </a:prstGeom>
            <a:solidFill>
              <a:srgbClr val="FFFF00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 anchorCtr="0"/>
            <a:lstStyle/>
            <a:p>
              <a:pPr algn="ctr" eaLnBrk="1" hangingPunct="1"/>
              <a: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  <a:t>This is the file name</a:t>
              </a:r>
            </a:p>
          </p:txBody>
        </p:sp>
        <p:sp>
          <p:nvSpPr>
            <p:cNvPr id="16" name="AutoShape 6"/>
            <p:cNvSpPr>
              <a:spLocks noChangeArrowheads="1"/>
            </p:cNvSpPr>
            <p:nvPr/>
          </p:nvSpPr>
          <p:spPr bwMode="auto">
            <a:xfrm rot="10800000" flipH="1">
              <a:off x="2895600" y="1241425"/>
              <a:ext cx="152400" cy="533400"/>
            </a:xfrm>
            <a:prstGeom prst="triangle">
              <a:avLst>
                <a:gd name="adj" fmla="val 50000"/>
              </a:avLst>
            </a:prstGeom>
            <a:solidFill>
              <a:srgbClr val="FFFF00"/>
            </a:solidFill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eaLnBrk="1" hangingPunct="1"/>
              <a:endParaRPr lang="zh-TW" altLang="zh-TW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914401" y="76200"/>
            <a:ext cx="4152900" cy="1698625"/>
            <a:chOff x="1105437" y="76200"/>
            <a:chExt cx="4328374" cy="1698625"/>
          </a:xfrm>
          <a:solidFill>
            <a:srgbClr val="FFFFCC"/>
          </a:solidFill>
        </p:grpSpPr>
        <p:sp>
          <p:nvSpPr>
            <p:cNvPr id="8" name="AutoShape 5"/>
            <p:cNvSpPr>
              <a:spLocks noChangeArrowheads="1"/>
            </p:cNvSpPr>
            <p:nvPr/>
          </p:nvSpPr>
          <p:spPr bwMode="auto">
            <a:xfrm>
              <a:off x="1105437" y="76200"/>
              <a:ext cx="4328374" cy="1219200"/>
            </a:xfrm>
            <a:prstGeom prst="wedgeRoundRectCallout">
              <a:avLst>
                <a:gd name="adj1" fmla="val -6250"/>
                <a:gd name="adj2" fmla="val 49741"/>
                <a:gd name="adj3" fmla="val 16667"/>
              </a:avLst>
            </a:prstGeom>
            <a:grpFill/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 anchorCtr="0"/>
            <a:lstStyle/>
            <a:p>
              <a:pPr algn="ctr" eaLnBrk="1" hangingPunct="1"/>
              <a: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  <a:t>This is the user name who owns</a:t>
              </a:r>
              <a:b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</a:br>
              <a: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  <a:t>the file. </a:t>
              </a:r>
              <a:r>
                <a:rPr lang="en-US" altLang="zh-TW" sz="2400" b="1" spc="-100" dirty="0">
                  <a:solidFill>
                    <a:srgbClr val="000000"/>
                  </a:solidFill>
                  <a:latin typeface="Arial Narrow" pitchFamily="34" charset="0"/>
                </a:rPr>
                <a:t>(The computer I was using</a:t>
              </a:r>
              <a:br>
                <a:rPr lang="en-US" altLang="zh-TW" sz="2400" b="1" spc="-100" dirty="0">
                  <a:solidFill>
                    <a:srgbClr val="000000"/>
                  </a:solidFill>
                  <a:latin typeface="Arial Narrow" pitchFamily="34" charset="0"/>
                </a:rPr>
              </a:br>
              <a:r>
                <a:rPr lang="en-US" altLang="zh-TW" sz="2400" b="1" spc="-100" dirty="0">
                  <a:solidFill>
                    <a:srgbClr val="000000"/>
                  </a:solidFill>
                  <a:latin typeface="Arial Narrow" pitchFamily="34" charset="0"/>
                </a:rPr>
                <a:t>had an account named “Me”.)</a:t>
              </a:r>
            </a:p>
          </p:txBody>
        </p:sp>
        <p:sp>
          <p:nvSpPr>
            <p:cNvPr id="9" name="AutoShape 6"/>
            <p:cNvSpPr>
              <a:spLocks noChangeArrowheads="1"/>
            </p:cNvSpPr>
            <p:nvPr/>
          </p:nvSpPr>
          <p:spPr bwMode="auto">
            <a:xfrm rot="10800000" flipH="1">
              <a:off x="2971800" y="1241425"/>
              <a:ext cx="152400" cy="533400"/>
            </a:xfrm>
            <a:prstGeom prst="triangle">
              <a:avLst>
                <a:gd name="adj" fmla="val 50000"/>
              </a:avLst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eaLnBrk="1" hangingPunct="1"/>
              <a:endParaRPr lang="zh-TW" altLang="zh-TW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8695691"/>
      </p:ext>
    </p:extLst>
  </p:cSld>
  <p:clrMapOvr>
    <a:masterClrMapping/>
  </p:clrMapOvr>
  <p:transition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1168073"/>
          </a:xfrm>
          <a:prstGeom prst="rect">
            <a:avLst/>
          </a:prstGeom>
        </p:spPr>
      </p:pic>
      <p:sp>
        <p:nvSpPr>
          <p:cNvPr id="47106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146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rwxr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160150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5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6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7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7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6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Times New Roman" pitchFamily="18" charset="0"/>
              </a:rPr>
              <a:t>Afile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4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ACE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4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5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700" b="1" dirty="0">
                <a:solidFill>
                  <a:srgbClr val="C0C0C0"/>
                </a:solidFill>
                <a:latin typeface="Arial Narrow" pitchFamily="34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w</a:t>
            </a:r>
            <a:r>
              <a:rPr lang="en-US" altLang="en-US" sz="7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2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1449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161473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1486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97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70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49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count_A_files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49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count_files</a:t>
            </a:r>
            <a:endParaRPr lang="zh-TW" altLang="en-US" sz="2000" b="1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581400" y="76200"/>
            <a:ext cx="1295400" cy="1676400"/>
            <a:chOff x="2286000" y="76200"/>
            <a:chExt cx="1295400" cy="1676400"/>
          </a:xfrm>
          <a:solidFill>
            <a:srgbClr val="92D050"/>
          </a:solidFill>
        </p:grpSpPr>
        <p:sp>
          <p:nvSpPr>
            <p:cNvPr id="8" name="AutoShape 5"/>
            <p:cNvSpPr>
              <a:spLocks noChangeArrowheads="1"/>
            </p:cNvSpPr>
            <p:nvPr/>
          </p:nvSpPr>
          <p:spPr bwMode="auto">
            <a:xfrm>
              <a:off x="2286000" y="76200"/>
              <a:ext cx="1295400" cy="1219200"/>
            </a:xfrm>
            <a:prstGeom prst="wedgeRoundRectCallout">
              <a:avLst>
                <a:gd name="adj1" fmla="val -6250"/>
                <a:gd name="adj2" fmla="val 49741"/>
                <a:gd name="adj3" fmla="val 16667"/>
              </a:avLst>
            </a:prstGeom>
            <a:grpFill/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 anchorCtr="0"/>
            <a:lstStyle/>
            <a:p>
              <a:pPr algn="ctr" eaLnBrk="1" hangingPunct="1"/>
              <a: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  <a:t>This is the</a:t>
              </a:r>
              <a:b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</a:br>
              <a: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  <a:t>file size</a:t>
              </a:r>
            </a:p>
          </p:txBody>
        </p:sp>
        <p:sp>
          <p:nvSpPr>
            <p:cNvPr id="9" name="AutoShape 6"/>
            <p:cNvSpPr>
              <a:spLocks noChangeArrowheads="1"/>
            </p:cNvSpPr>
            <p:nvPr/>
          </p:nvSpPr>
          <p:spPr bwMode="auto">
            <a:xfrm rot="10800000" flipH="1">
              <a:off x="3048000" y="1219200"/>
              <a:ext cx="152400" cy="533400"/>
            </a:xfrm>
            <a:prstGeom prst="triangle">
              <a:avLst>
                <a:gd name="adj" fmla="val 50000"/>
              </a:avLst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eaLnBrk="1" hangingPunct="1"/>
              <a:endParaRPr lang="zh-TW" altLang="zh-TW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2217355"/>
      </p:ext>
    </p:extLst>
  </p:cSld>
  <p:clrMapOvr>
    <a:masterClrMapping/>
  </p:clrMapOvr>
  <p:transition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1168073"/>
          </a:xfrm>
          <a:prstGeom prst="rect">
            <a:avLst/>
          </a:prstGeom>
        </p:spPr>
      </p:pic>
      <p:sp>
        <p:nvSpPr>
          <p:cNvPr id="47106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146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rwxr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160150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5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6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7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7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6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Times New Roman" pitchFamily="18" charset="0"/>
              </a:rPr>
              <a:t>Afile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4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ACE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4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5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700" b="1" dirty="0">
                <a:solidFill>
                  <a:srgbClr val="C0C0C0"/>
                </a:solidFill>
                <a:latin typeface="Arial Narrow" pitchFamily="34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w</a:t>
            </a:r>
            <a:r>
              <a:rPr lang="en-US" altLang="en-US" sz="7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2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1449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161473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1486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97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70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49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count_A_files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</a:t>
            </a:r>
            <a:r>
              <a:rPr lang="en-US" altLang="en-US" sz="2000" b="1" dirty="0">
                <a:solidFill>
                  <a:srgbClr val="92D05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49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FF470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FF470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count_files</a:t>
            </a:r>
            <a:endParaRPr lang="zh-TW" altLang="en-US" sz="2000" b="1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257800" y="76200"/>
            <a:ext cx="1295400" cy="1676400"/>
            <a:chOff x="2438400" y="76200"/>
            <a:chExt cx="1295400" cy="1676400"/>
          </a:xfrm>
          <a:solidFill>
            <a:srgbClr val="FF4700"/>
          </a:solidFill>
        </p:grpSpPr>
        <p:sp>
          <p:nvSpPr>
            <p:cNvPr id="5" name="AutoShape 5"/>
            <p:cNvSpPr>
              <a:spLocks noChangeArrowheads="1"/>
            </p:cNvSpPr>
            <p:nvPr/>
          </p:nvSpPr>
          <p:spPr bwMode="auto">
            <a:xfrm>
              <a:off x="2438400" y="76200"/>
              <a:ext cx="1295400" cy="1219200"/>
            </a:xfrm>
            <a:prstGeom prst="wedgeRoundRectCallout">
              <a:avLst>
                <a:gd name="adj1" fmla="val -6250"/>
                <a:gd name="adj2" fmla="val 49741"/>
                <a:gd name="adj3" fmla="val 16667"/>
              </a:avLst>
            </a:prstGeom>
            <a:grpFill/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 anchorCtr="0"/>
            <a:lstStyle/>
            <a:p>
              <a:pPr algn="ctr" eaLnBrk="1" hangingPunct="1">
                <a:lnSpc>
                  <a:spcPct val="90000"/>
                </a:lnSpc>
              </a:pPr>
              <a: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  <a:t>This is the</a:t>
              </a:r>
              <a:b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</a:br>
              <a: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  <a:t>time last</a:t>
              </a:r>
              <a:b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</a:br>
              <a: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  <a:t>modified</a:t>
              </a:r>
            </a:p>
          </p:txBody>
        </p:sp>
        <p:sp>
          <p:nvSpPr>
            <p:cNvPr id="6" name="AutoShape 6"/>
            <p:cNvSpPr>
              <a:spLocks noChangeArrowheads="1"/>
            </p:cNvSpPr>
            <p:nvPr/>
          </p:nvSpPr>
          <p:spPr bwMode="auto">
            <a:xfrm rot="10800000" flipH="1">
              <a:off x="2895600" y="1219200"/>
              <a:ext cx="152400" cy="533400"/>
            </a:xfrm>
            <a:prstGeom prst="triangle">
              <a:avLst>
                <a:gd name="adj" fmla="val 50000"/>
              </a:avLst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eaLnBrk="1" hangingPunct="1"/>
              <a:endParaRPr lang="zh-TW" altLang="zh-TW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762000" y="4419600"/>
            <a:ext cx="3048000" cy="1524000"/>
          </a:xfrm>
          <a:prstGeom prst="wedgeRoundRectCallout">
            <a:avLst>
              <a:gd name="adj1" fmla="val 119783"/>
              <a:gd name="adj2" fmla="val 75228"/>
              <a:gd name="adj3" fmla="val 16667"/>
            </a:avLst>
          </a:prstGeom>
          <a:solidFill>
            <a:srgbClr val="00FFCC"/>
          </a:solidFill>
          <a:ln w="9525" algn="ctr">
            <a:solidFill>
              <a:srgbClr val="00B050"/>
            </a:solidFill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>
              <a:lnSpc>
                <a:spcPct val="90000"/>
              </a:lnSpc>
            </a:pP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The most recent ones are </a:t>
            </a:r>
            <a:r>
              <a:rPr lang="en-US" altLang="zh-TW" sz="2400" b="1" dirty="0">
                <a:solidFill>
                  <a:srgbClr val="FF0000"/>
                </a:solidFill>
                <a:latin typeface="Arial Narrow" pitchFamily="34" charset="0"/>
              </a:rPr>
              <a:t>on the bottom</a:t>
            </a: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, because we used the flags –r and –t.</a:t>
            </a:r>
          </a:p>
        </p:txBody>
      </p: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3581400" y="3124200"/>
            <a:ext cx="3048000" cy="1524000"/>
          </a:xfrm>
          <a:prstGeom prst="wedgeRoundRectCallout">
            <a:avLst>
              <a:gd name="adj1" fmla="val -72015"/>
              <a:gd name="adj2" fmla="val 61071"/>
              <a:gd name="adj3" fmla="val 16667"/>
            </a:avLst>
          </a:prstGeom>
          <a:solidFill>
            <a:srgbClr val="00FFCC"/>
          </a:solidFill>
          <a:ln w="9525" algn="ctr">
            <a:solidFill>
              <a:srgbClr val="00B050"/>
            </a:solidFill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>
              <a:lnSpc>
                <a:spcPct val="90000"/>
              </a:lnSpc>
            </a:pP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The advantage of this is they </a:t>
            </a:r>
            <a:r>
              <a:rPr lang="en-US" altLang="zh-TW" sz="2400" b="1" dirty="0">
                <a:solidFill>
                  <a:srgbClr val="FF0000"/>
                </a:solidFill>
                <a:latin typeface="Arial Narrow" pitchFamily="34" charset="0"/>
              </a:rPr>
              <a:t>won’t scroll off</a:t>
            </a: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 (</a:t>
            </a:r>
            <a:r>
              <a:rPr lang="zh-TW" altLang="en-US" sz="2000" b="1" dirty="0">
                <a:solidFill>
                  <a:srgbClr val="000000"/>
                </a:solidFill>
                <a:latin typeface="Arial Narrow" pitchFamily="34" charset="0"/>
              </a:rPr>
              <a:t>滾下</a:t>
            </a: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) the screen if the listing is long.</a:t>
            </a:r>
          </a:p>
        </p:txBody>
      </p:sp>
      <p:sp>
        <p:nvSpPr>
          <p:cNvPr id="12" name="AutoShape 7"/>
          <p:cNvSpPr>
            <a:spLocks noChangeArrowheads="1"/>
          </p:cNvSpPr>
          <p:nvPr/>
        </p:nvSpPr>
        <p:spPr bwMode="auto">
          <a:xfrm>
            <a:off x="6096000" y="1905000"/>
            <a:ext cx="3048000" cy="1524000"/>
          </a:xfrm>
          <a:prstGeom prst="wedgeRoundRectCallout">
            <a:avLst>
              <a:gd name="adj1" fmla="val -72015"/>
              <a:gd name="adj2" fmla="val 61071"/>
              <a:gd name="adj3" fmla="val 16667"/>
            </a:avLst>
          </a:prstGeom>
          <a:solidFill>
            <a:srgbClr val="00FFCC"/>
          </a:solidFill>
          <a:ln w="9525" algn="ctr">
            <a:solidFill>
              <a:srgbClr val="00B050"/>
            </a:solidFill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>
              <a:lnSpc>
                <a:spcPct val="90000"/>
              </a:lnSpc>
            </a:pP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The advantage of this is that these are the files you are probably </a:t>
            </a:r>
            <a:r>
              <a:rPr lang="en-US" altLang="zh-TW" sz="2400" b="1" dirty="0">
                <a:solidFill>
                  <a:srgbClr val="FF0000"/>
                </a:solidFill>
                <a:latin typeface="Arial Narrow" pitchFamily="34" charset="0"/>
              </a:rPr>
              <a:t>currently working with</a:t>
            </a: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.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581400" y="76200"/>
            <a:ext cx="1295400" cy="1676400"/>
            <a:chOff x="2286000" y="76200"/>
            <a:chExt cx="1295400" cy="1676400"/>
          </a:xfrm>
          <a:solidFill>
            <a:srgbClr val="92D050"/>
          </a:solidFill>
        </p:grpSpPr>
        <p:sp>
          <p:nvSpPr>
            <p:cNvPr id="14" name="AutoShape 5"/>
            <p:cNvSpPr>
              <a:spLocks noChangeArrowheads="1"/>
            </p:cNvSpPr>
            <p:nvPr/>
          </p:nvSpPr>
          <p:spPr bwMode="auto">
            <a:xfrm>
              <a:off x="2286000" y="76200"/>
              <a:ext cx="1295400" cy="1219200"/>
            </a:xfrm>
            <a:prstGeom prst="wedgeRoundRectCallout">
              <a:avLst>
                <a:gd name="adj1" fmla="val -6250"/>
                <a:gd name="adj2" fmla="val 49741"/>
                <a:gd name="adj3" fmla="val 16667"/>
              </a:avLst>
            </a:prstGeom>
            <a:grpFill/>
            <a:ln w="9525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 anchorCtr="0"/>
            <a:lstStyle/>
            <a:p>
              <a:pPr algn="ctr" eaLnBrk="1" hangingPunct="1"/>
              <a: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  <a:t>This is the</a:t>
              </a:r>
              <a:b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</a:br>
              <a:r>
                <a:rPr lang="en-US" altLang="zh-TW" sz="2400" b="1" dirty="0">
                  <a:solidFill>
                    <a:srgbClr val="000000"/>
                  </a:solidFill>
                  <a:latin typeface="Arial Narrow" pitchFamily="34" charset="0"/>
                </a:rPr>
                <a:t>file size</a:t>
              </a:r>
            </a:p>
          </p:txBody>
        </p:sp>
        <p:sp>
          <p:nvSpPr>
            <p:cNvPr id="16" name="AutoShape 6"/>
            <p:cNvSpPr>
              <a:spLocks noChangeArrowheads="1"/>
            </p:cNvSpPr>
            <p:nvPr/>
          </p:nvSpPr>
          <p:spPr bwMode="auto">
            <a:xfrm rot="10800000" flipH="1">
              <a:off x="3048000" y="1219200"/>
              <a:ext cx="152400" cy="533400"/>
            </a:xfrm>
            <a:prstGeom prst="triangle">
              <a:avLst>
                <a:gd name="adj" fmla="val 50000"/>
              </a:avLst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eaLnBrk="1" hangingPunct="1"/>
              <a:endParaRPr lang="zh-TW" altLang="zh-TW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0453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8" presetClass="exit" presetSubtype="0" ac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4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8" presetClass="exit" presetSubtype="0" ac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4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8" presetClass="exit" presetSubtype="0" ac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9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4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1168073"/>
          </a:xfrm>
          <a:prstGeom prst="rect">
            <a:avLst/>
          </a:prstGeom>
        </p:spPr>
      </p:pic>
      <p:sp>
        <p:nvSpPr>
          <p:cNvPr id="189442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Times New Roman" pitchFamily="18" charset="0"/>
              </a:rPr>
              <a:t>Afile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ACE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FFFFCC"/>
                </a:solidFill>
                <a:latin typeface="High Tower Text" pitchFamily="18" charset="0"/>
              </a:rPr>
              <a:t>r</a:t>
            </a:r>
            <a:r>
              <a:rPr lang="en-US" altLang="en-US" sz="700" b="1" dirty="0">
                <a:solidFill>
                  <a:srgbClr val="FFFFCC"/>
                </a:solidFill>
                <a:latin typeface="Arial Narrow" pitchFamily="34" charset="0"/>
              </a:rPr>
              <a:t> </a:t>
            </a:r>
            <a:r>
              <a:rPr lang="en-US" altLang="en-US" sz="1900" b="1" dirty="0">
                <a:solidFill>
                  <a:srgbClr val="FFFFCC"/>
                </a:solidFill>
                <a:latin typeface="High Tower Text" pitchFamily="18" charset="0"/>
              </a:rPr>
              <a:t>w</a:t>
            </a:r>
            <a:r>
              <a:rPr lang="en-US" altLang="en-US" sz="7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2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1900" b="1" dirty="0" err="1">
                <a:solidFill>
                  <a:srgbClr val="FFFFCC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20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count_A_files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count_files</a:t>
            </a:r>
            <a:endParaRPr lang="zh-TW" altLang="en-US" sz="2000" b="1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sp>
        <p:nvSpPr>
          <p:cNvPr id="189447" name="AutoShape 7"/>
          <p:cNvSpPr>
            <a:spLocks noChangeArrowheads="1"/>
          </p:cNvSpPr>
          <p:nvPr/>
        </p:nvSpPr>
        <p:spPr bwMode="auto">
          <a:xfrm>
            <a:off x="76200" y="76200"/>
            <a:ext cx="3276600" cy="1219200"/>
          </a:xfrm>
          <a:prstGeom prst="wedgeRoundRectCallout">
            <a:avLst>
              <a:gd name="adj1" fmla="val -4796"/>
              <a:gd name="adj2" fmla="val 49741"/>
              <a:gd name="adj3" fmla="val 16667"/>
            </a:avLst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These spots indicate the owner’s permissions</a:t>
            </a:r>
          </a:p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( Read, Write, </a:t>
            </a:r>
            <a:r>
              <a:rPr lang="en-US" altLang="zh-TW" sz="2400" b="1" dirty="0" err="1">
                <a:solidFill>
                  <a:srgbClr val="000000"/>
                </a:solidFill>
                <a:latin typeface="Arial Narrow" pitchFamily="34" charset="0"/>
              </a:rPr>
              <a:t>eXecute</a:t>
            </a: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 )</a:t>
            </a:r>
          </a:p>
        </p:txBody>
      </p:sp>
      <p:sp>
        <p:nvSpPr>
          <p:cNvPr id="189448" name="AutoShape 8"/>
          <p:cNvSpPr>
            <a:spLocks noChangeArrowheads="1"/>
          </p:cNvSpPr>
          <p:nvPr/>
        </p:nvSpPr>
        <p:spPr bwMode="auto">
          <a:xfrm rot="10800000" flipH="1">
            <a:off x="1501775" y="1241425"/>
            <a:ext cx="152400" cy="533400"/>
          </a:xfrm>
          <a:prstGeom prst="triangle">
            <a:avLst>
              <a:gd name="adj" fmla="val 50000"/>
            </a:avLst>
          </a:prstGeom>
          <a:solidFill>
            <a:srgbClr val="FFFF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/>
            <a:endParaRPr lang="zh-TW" altLang="zh-TW" b="1">
              <a:solidFill>
                <a:srgbClr val="000000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612891"/>
      </p:ext>
    </p:extLst>
  </p:cSld>
  <p:clrMapOvr>
    <a:masterClrMapping/>
  </p:clrMapOvr>
  <p:transition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1168073"/>
          </a:xfrm>
          <a:prstGeom prst="rect">
            <a:avLst/>
          </a:prstGeom>
        </p:spPr>
      </p:pic>
      <p:sp>
        <p:nvSpPr>
          <p:cNvPr id="191490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66FF66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160150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Times New Roman" pitchFamily="18" charset="0"/>
              </a:rPr>
              <a:t>Afile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ACE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FFFFCC"/>
                </a:solidFill>
                <a:latin typeface="High Tower Text" pitchFamily="18" charset="0"/>
              </a:rPr>
              <a:t>r</a:t>
            </a:r>
            <a:r>
              <a:rPr lang="en-US" altLang="en-US" sz="700" b="1" dirty="0">
                <a:solidFill>
                  <a:srgbClr val="000000"/>
                </a:solidFill>
                <a:latin typeface="Arial Narrow" pitchFamily="34" charset="0"/>
              </a:rPr>
              <a:t> </a:t>
            </a:r>
            <a:r>
              <a:rPr lang="en-US" altLang="en-US" sz="1900" b="1" dirty="0">
                <a:solidFill>
                  <a:srgbClr val="FFFFCC"/>
                </a:solidFill>
                <a:latin typeface="High Tower Text" pitchFamily="18" charset="0"/>
              </a:rPr>
              <a:t>w</a:t>
            </a:r>
            <a:r>
              <a:rPr lang="en-US" altLang="en-US" sz="7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2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1900" b="1" dirty="0" err="1">
                <a:solidFill>
                  <a:srgbClr val="FFFFCC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66FF66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161473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count_A_files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count_files</a:t>
            </a:r>
            <a:endParaRPr lang="zh-TW" altLang="en-US" sz="2000" b="1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sp>
        <p:nvSpPr>
          <p:cNvPr id="191493" name="AutoShape 5"/>
          <p:cNvSpPr>
            <a:spLocks noChangeArrowheads="1"/>
          </p:cNvSpPr>
          <p:nvPr/>
        </p:nvSpPr>
        <p:spPr bwMode="auto">
          <a:xfrm>
            <a:off x="76200" y="76200"/>
            <a:ext cx="3733800" cy="1219200"/>
          </a:xfrm>
          <a:prstGeom prst="wedgeRoundRectCallout">
            <a:avLst>
              <a:gd name="adj1" fmla="val -6250"/>
              <a:gd name="adj2" fmla="val 49741"/>
              <a:gd name="adj3" fmla="val 16667"/>
            </a:avLst>
          </a:prstGeom>
          <a:solidFill>
            <a:srgbClr val="66FF66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These indicate the group’s permissions (several users may share a group )</a:t>
            </a:r>
          </a:p>
        </p:txBody>
      </p:sp>
      <p:sp>
        <p:nvSpPr>
          <p:cNvPr id="191494" name="AutoShape 6"/>
          <p:cNvSpPr>
            <a:spLocks noChangeArrowheads="1"/>
          </p:cNvSpPr>
          <p:nvPr/>
        </p:nvSpPr>
        <p:spPr bwMode="auto">
          <a:xfrm rot="10800000" flipH="1">
            <a:off x="1790701" y="1241425"/>
            <a:ext cx="152400" cy="533400"/>
          </a:xfrm>
          <a:prstGeom prst="triangle">
            <a:avLst>
              <a:gd name="adj" fmla="val 50000"/>
            </a:avLst>
          </a:prstGeom>
          <a:solidFill>
            <a:srgbClr val="66FF66"/>
          </a:solidFill>
          <a:ln w="9525">
            <a:noFill/>
            <a:miter lim="800000"/>
            <a:headEnd/>
            <a:tailEnd/>
          </a:ln>
        </p:spPr>
        <p:txBody>
          <a:bodyPr rot="10800000" wrap="none" anchor="ctr"/>
          <a:lstStyle/>
          <a:p>
            <a:pPr eaLnBrk="1" hangingPunct="1"/>
            <a:endParaRPr lang="zh-TW" altLang="zh-TW" b="1">
              <a:solidFill>
                <a:srgbClr val="000000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117877"/>
      </p:ext>
    </p:extLst>
  </p:cSld>
  <p:clrMapOvr>
    <a:masterClrMapping/>
  </p:clrMapOvr>
  <p:transition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1168073"/>
          </a:xfrm>
          <a:prstGeom prst="rect">
            <a:avLst/>
          </a:prstGeom>
        </p:spPr>
      </p:pic>
      <p:sp>
        <p:nvSpPr>
          <p:cNvPr id="193538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C990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Times New Roman" pitchFamily="18" charset="0"/>
              </a:rPr>
              <a:t>Afile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ACE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FFFFCC"/>
                </a:solidFill>
                <a:latin typeface="High Tower Text" pitchFamily="18" charset="0"/>
              </a:rPr>
              <a:t>r</a:t>
            </a:r>
            <a:r>
              <a:rPr lang="en-US" altLang="en-US" sz="700" b="1" dirty="0">
                <a:solidFill>
                  <a:srgbClr val="000000"/>
                </a:solidFill>
                <a:latin typeface="Arial Narrow" pitchFamily="34" charset="0"/>
              </a:rPr>
              <a:t> </a:t>
            </a:r>
            <a:r>
              <a:rPr lang="en-US" altLang="en-US" sz="1900" b="1" dirty="0">
                <a:solidFill>
                  <a:srgbClr val="FFFFCC"/>
                </a:solidFill>
                <a:latin typeface="High Tower Text" pitchFamily="18" charset="0"/>
              </a:rPr>
              <a:t>w</a:t>
            </a:r>
            <a:r>
              <a:rPr lang="en-US" altLang="en-US" sz="7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12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1900" b="1" dirty="0" err="1">
                <a:solidFill>
                  <a:srgbClr val="FFFFCC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C990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count_A_files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count_files</a:t>
            </a:r>
            <a:endParaRPr lang="zh-TW" altLang="en-US" sz="2000" b="1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sp>
        <p:nvSpPr>
          <p:cNvPr id="193541" name="AutoShape 5"/>
          <p:cNvSpPr>
            <a:spLocks noChangeArrowheads="1"/>
          </p:cNvSpPr>
          <p:nvPr/>
        </p:nvSpPr>
        <p:spPr bwMode="auto">
          <a:xfrm>
            <a:off x="533400" y="76200"/>
            <a:ext cx="3352800" cy="1219200"/>
          </a:xfrm>
          <a:prstGeom prst="wedgeRoundRectCallout">
            <a:avLst>
              <a:gd name="adj1" fmla="val -3551"/>
              <a:gd name="adj2" fmla="val 49741"/>
              <a:gd name="adj3" fmla="val 16667"/>
            </a:avLst>
          </a:prstGeom>
          <a:solidFill>
            <a:srgbClr val="CC99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These indicate the permissions for others</a:t>
            </a:r>
          </a:p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(</a:t>
            </a:r>
            <a:r>
              <a:rPr lang="en-US" altLang="zh-TW" sz="2400" b="1" i="1" dirty="0" err="1">
                <a:solidFill>
                  <a:srgbClr val="000000"/>
                </a:solidFill>
                <a:latin typeface="Arial Narrow" pitchFamily="34" charset="0"/>
              </a:rPr>
              <a:t>ie</a:t>
            </a: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, general permissions)</a:t>
            </a:r>
          </a:p>
        </p:txBody>
      </p:sp>
      <p:sp>
        <p:nvSpPr>
          <p:cNvPr id="193542" name="AutoShape 6"/>
          <p:cNvSpPr>
            <a:spLocks noChangeArrowheads="1"/>
          </p:cNvSpPr>
          <p:nvPr/>
        </p:nvSpPr>
        <p:spPr bwMode="auto">
          <a:xfrm rot="10800000" flipH="1">
            <a:off x="2095500" y="1241425"/>
            <a:ext cx="152400" cy="533400"/>
          </a:xfrm>
          <a:prstGeom prst="triangle">
            <a:avLst>
              <a:gd name="adj" fmla="val 50000"/>
            </a:avLst>
          </a:prstGeom>
          <a:solidFill>
            <a:srgbClr val="CC9900"/>
          </a:solidFill>
          <a:ln w="9525">
            <a:noFill/>
            <a:miter lim="800000"/>
            <a:headEnd/>
            <a:tailEnd/>
          </a:ln>
        </p:spPr>
        <p:txBody>
          <a:bodyPr rot="10800000" wrap="none" anchor="ctr"/>
          <a:lstStyle/>
          <a:p>
            <a:pPr algn="ctr" eaLnBrk="1" hangingPunct="1"/>
            <a:endParaRPr lang="zh-TW" altLang="en-US" b="1">
              <a:solidFill>
                <a:srgbClr val="CC9900"/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217520"/>
      </p:ext>
    </p:extLst>
  </p:cSld>
  <p:clrMapOvr>
    <a:masterClrMapping/>
  </p:clrMapOvr>
  <p:transition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1168073"/>
          </a:xfrm>
          <a:prstGeom prst="rect">
            <a:avLst/>
          </a:prstGeom>
        </p:spPr>
      </p:pic>
      <p:sp>
        <p:nvSpPr>
          <p:cNvPr id="193538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 err="1">
                <a:solidFill>
                  <a:srgbClr val="FFFFCC"/>
                </a:solidFill>
                <a:latin typeface="High Tower Text" pitchFamily="18" charset="0"/>
              </a:rPr>
              <a:t>wx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C990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square.x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Times New Roman" pitchFamily="18" charset="0"/>
              </a:rPr>
              <a:t>Afile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ACE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FFFFCC"/>
                </a:solidFill>
                <a:latin typeface="High Tower Text" pitchFamily="18" charset="0"/>
              </a:rPr>
              <a:t>r</a:t>
            </a:r>
            <a:r>
              <a:rPr lang="en-US" altLang="en-US" sz="700" b="1" dirty="0">
                <a:solidFill>
                  <a:srgbClr val="000000"/>
                </a:solidFill>
                <a:latin typeface="Arial Narrow" pitchFamily="34" charset="0"/>
              </a:rPr>
              <a:t> </a:t>
            </a:r>
            <a:r>
              <a:rPr lang="en-US" altLang="en-US" sz="1900" b="1" dirty="0">
                <a:solidFill>
                  <a:srgbClr val="FFFFCC"/>
                </a:solidFill>
                <a:latin typeface="High Tower Text" pitchFamily="18" charset="0"/>
              </a:rPr>
              <a:t>w</a:t>
            </a:r>
            <a:r>
              <a:rPr lang="en-US" altLang="en-US" sz="7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12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19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1900" b="1" dirty="0" err="1">
                <a:solidFill>
                  <a:srgbClr val="FFFFCC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C990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APROG.x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b="1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count_A_files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count_files</a:t>
            </a:r>
            <a:endParaRPr lang="zh-TW" altLang="en-US" sz="2000" b="1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76200" y="76200"/>
            <a:ext cx="3703712" cy="1219200"/>
          </a:xfrm>
          <a:prstGeom prst="wedgeRoundRectCallout">
            <a:avLst>
              <a:gd name="adj1" fmla="val -167"/>
              <a:gd name="adj2" fmla="val 49741"/>
              <a:gd name="adj3" fmla="val 16667"/>
            </a:avLst>
          </a:prstGeom>
          <a:solidFill>
            <a:srgbClr val="FF99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This spot indicates if it is a directory or a link. (None of these shown are either type.)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 rot="10800000" flipH="1">
            <a:off x="1143000" y="1241425"/>
            <a:ext cx="228600" cy="533400"/>
          </a:xfrm>
          <a:prstGeom prst="triangle">
            <a:avLst>
              <a:gd name="adj" fmla="val 50000"/>
            </a:avLst>
          </a:prstGeom>
          <a:solidFill>
            <a:srgbClr val="FF99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1" hangingPunct="1"/>
            <a:endParaRPr lang="zh-TW" altLang="zh-TW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2" name="Oval Callout 1"/>
          <p:cNvSpPr/>
          <p:nvPr/>
        </p:nvSpPr>
        <p:spPr bwMode="auto">
          <a:xfrm>
            <a:off x="3779912" y="1241425"/>
            <a:ext cx="1296144" cy="891431"/>
          </a:xfrm>
          <a:prstGeom prst="wedgeEllipseCallout">
            <a:avLst>
              <a:gd name="adj1" fmla="val -160272"/>
              <a:gd name="adj2" fmla="val -9407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z="400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  <a:p>
            <a:pPr eaLnBrk="1" hangingPunct="1"/>
            <a:r>
              <a:rPr lang="en-US" sz="24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a </a:t>
            </a:r>
            <a:r>
              <a:rPr lang="en-US" sz="2400" i="1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link</a:t>
            </a:r>
            <a:r>
              <a:rPr lang="en-US" sz="24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461107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0" y="206524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1" kern="0">
                <a:solidFill>
                  <a:srgbClr val="10068E"/>
                </a:solidFill>
              </a:rPr>
              <a:t>links</a:t>
            </a:r>
            <a:r>
              <a:rPr lang="en-US" altLang="zh-TW" kern="0">
                <a:solidFill>
                  <a:srgbClr val="10068E"/>
                </a:solidFill>
              </a:rPr>
              <a:t> and </a:t>
            </a:r>
            <a:r>
              <a:rPr lang="en-US" altLang="zh-TW" b="1" kern="0">
                <a:solidFill>
                  <a:srgbClr val="10068E"/>
                </a:solidFill>
              </a:rPr>
              <a:t>hidden files</a:t>
            </a:r>
            <a:endParaRPr lang="en-US" altLang="zh-TW" sz="4800" kern="0" dirty="0">
              <a:solidFill>
                <a:srgbClr val="1006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652564"/>
      </p:ext>
    </p:extLst>
  </p:cSld>
  <p:clrMapOvr>
    <a:masterClrMapping/>
  </p:clrMapOvr>
  <p:transition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1219200" y="1730524"/>
            <a:ext cx="6781800" cy="1850876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sz="1600" b="1" dirty="0">
                <a:solidFill>
                  <a:srgbClr val="C0C0C0"/>
                </a:solidFill>
                <a:latin typeface="Arial" charset="0"/>
              </a:rPr>
              <a:t>%</a:t>
            </a: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cd ~/UNIX</a:t>
            </a:r>
            <a:r>
              <a:rPr lang="en-US" altLang="zh-TW" dirty="0">
                <a:solidFill>
                  <a:srgbClr val="C0C0C0"/>
                </a:solidFill>
                <a:latin typeface="High Tower Text" pitchFamily="18" charset="0"/>
              </a:rPr>
              <a:t>_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</a:t>
            </a:r>
            <a:r>
              <a:rPr lang="en-US" altLang="zh-TW" b="1" dirty="0">
                <a:solidFill>
                  <a:srgbClr val="C0C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/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linkexample</a:t>
            </a:r>
            <a:endParaRPr lang="en-US" altLang="zh-TW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sz="1600" b="1" dirty="0">
                <a:solidFill>
                  <a:srgbClr val="C0C0C0"/>
                </a:solidFill>
                <a:latin typeface="Arial" charset="0"/>
              </a:rPr>
              <a:t>%</a:t>
            </a: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5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 err="1">
                <a:solidFill>
                  <a:srgbClr val="FF99CC"/>
                </a:solidFill>
                <a:latin typeface="High Tower Text" pitchFamily="18" charset="0"/>
              </a:rPr>
              <a:t>d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baseline="30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146 Feb  3 22:07 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dirA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baseline="30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225 Feb  3 22:10 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fileC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 err="1">
                <a:solidFill>
                  <a:srgbClr val="FF99CC"/>
                </a:solidFill>
                <a:latin typeface="Times New Roman" pitchFamily="18" charset="0"/>
              </a:rPr>
              <a:t>l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x </a:t>
            </a:r>
            <a:r>
              <a:rPr lang="en-US" altLang="en-US" sz="11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2 Feb 13 00:59 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dirB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&gt;  ..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 err="1">
                <a:solidFill>
                  <a:srgbClr val="FF99CC"/>
                </a:solidFill>
                <a:latin typeface="Times New Roman" pitchFamily="18" charset="0"/>
              </a:rPr>
              <a:t>l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x </a:t>
            </a:r>
            <a:r>
              <a:rPr lang="en-US" altLang="en-US" sz="11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5 Feb 13 01:00 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f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&gt;  .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/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fileC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0" y="968524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altLang="zh-TW" sz="2400" kern="0" dirty="0">
                <a:solidFill>
                  <a:srgbClr val="000000"/>
                </a:solidFill>
                <a:latin typeface="Arial"/>
                <a:ea typeface="新細明體"/>
              </a:rPr>
              <a:t>	</a:t>
            </a:r>
            <a:r>
              <a:rPr lang="en-US" altLang="zh-TW" sz="2800" kern="0" spc="-40" dirty="0">
                <a:solidFill>
                  <a:srgbClr val="000000"/>
                </a:solidFill>
                <a:latin typeface="Arial"/>
                <a:ea typeface="新細明體"/>
              </a:rPr>
              <a:t>The ls -l display line starts with its type: ‘d’ for a directo</a:t>
            </a:r>
            <a:r>
              <a:rPr lang="en-US" altLang="zh-TW" sz="2800" kern="0" spc="-20" dirty="0">
                <a:solidFill>
                  <a:srgbClr val="000000"/>
                </a:solidFill>
                <a:latin typeface="Arial"/>
                <a:ea typeface="新細明體"/>
              </a:rPr>
              <a:t>r</a:t>
            </a:r>
            <a:r>
              <a:rPr lang="en-US" altLang="zh-TW" sz="2800" kern="0" spc="-420" dirty="0">
                <a:solidFill>
                  <a:srgbClr val="000000"/>
                </a:solidFill>
                <a:latin typeface="Arial"/>
                <a:ea typeface="新細明體"/>
              </a:rPr>
              <a:t>y</a:t>
            </a:r>
            <a:r>
              <a:rPr lang="en-US" altLang="zh-TW" sz="2800" kern="0" spc="-20" dirty="0">
                <a:solidFill>
                  <a:srgbClr val="000000"/>
                </a:solidFill>
                <a:latin typeface="Arial"/>
                <a:ea typeface="新細明體"/>
              </a:rPr>
              <a:t>, </a:t>
            </a:r>
            <a:r>
              <a:rPr lang="en-US" altLang="zh-TW" sz="2800" kern="0" dirty="0">
                <a:solidFill>
                  <a:srgbClr val="000000"/>
                </a:solidFill>
                <a:latin typeface="Arial"/>
                <a:ea typeface="新細明體"/>
              </a:rPr>
              <a:t>‘-’ for a file and ‘l’ for a symbolic link:</a:t>
            </a:r>
            <a:endParaRPr lang="en-US" altLang="zh-TW" sz="2000" kern="0" dirty="0">
              <a:solidFill>
                <a:srgbClr val="000000"/>
              </a:solidFill>
              <a:latin typeface="Arial"/>
              <a:ea typeface="新細明體"/>
            </a:endParaRPr>
          </a:p>
        </p:txBody>
      </p:sp>
      <p:sp>
        <p:nvSpPr>
          <p:cNvPr id="191491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206524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b="1" dirty="0">
                <a:solidFill>
                  <a:srgbClr val="10068E"/>
                </a:solidFill>
              </a:rPr>
              <a:t>links</a:t>
            </a:r>
            <a:r>
              <a:rPr lang="en-US" altLang="zh-TW" dirty="0">
                <a:solidFill>
                  <a:srgbClr val="10068E"/>
                </a:solidFill>
              </a:rPr>
              <a:t> </a:t>
            </a:r>
            <a:r>
              <a:rPr lang="en-US" altLang="zh-TW" dirty="0">
                <a:solidFill>
                  <a:srgbClr val="B2C1F0"/>
                </a:solidFill>
              </a:rPr>
              <a:t>and</a:t>
            </a:r>
            <a:r>
              <a:rPr lang="en-US" altLang="zh-TW" dirty="0">
                <a:solidFill>
                  <a:srgbClr val="0033CC"/>
                </a:solidFill>
              </a:rPr>
              <a:t> </a:t>
            </a:r>
            <a:r>
              <a:rPr lang="en-US" altLang="zh-TW" b="1" dirty="0">
                <a:solidFill>
                  <a:srgbClr val="B2C1F0"/>
                </a:solidFill>
              </a:rPr>
              <a:t>hidden files</a:t>
            </a:r>
            <a:endParaRPr lang="en-US" altLang="zh-TW" sz="4800" dirty="0">
              <a:solidFill>
                <a:srgbClr val="0033CC"/>
              </a:solidFill>
            </a:endParaRP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2057400" y="3940324"/>
            <a:ext cx="3886200" cy="457200"/>
          </a:xfrm>
          <a:prstGeom prst="wedgeRoundRectCallout">
            <a:avLst>
              <a:gd name="adj1" fmla="val -67671"/>
              <a:gd name="adj2" fmla="val -211509"/>
              <a:gd name="adj3" fmla="val 16667"/>
            </a:avLst>
          </a:prstGeom>
          <a:solidFill>
            <a:srgbClr val="FF99CC"/>
          </a:solidFill>
          <a:ln w="9525" algn="ctr">
            <a:noFill/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A symbolic link </a:t>
            </a:r>
            <a:r>
              <a:rPr lang="en-US" altLang="zh-TW" sz="2400" b="1" i="1" dirty="0">
                <a:solidFill>
                  <a:srgbClr val="000000"/>
                </a:solidFill>
                <a:latin typeface="Arial Narrow" pitchFamily="34" charset="0"/>
              </a:rPr>
              <a:t>to a</a:t>
            </a: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 </a:t>
            </a:r>
            <a:r>
              <a:rPr lang="en-US" altLang="zh-TW" sz="2400" b="1" i="1" dirty="0">
                <a:solidFill>
                  <a:srgbClr val="0033CC"/>
                </a:solidFill>
                <a:latin typeface="Arial Narrow" pitchFamily="34" charset="0"/>
              </a:rPr>
              <a:t>directory</a:t>
            </a: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. </a:t>
            </a:r>
          </a:p>
        </p:txBody>
      </p:sp>
      <p:sp>
        <p:nvSpPr>
          <p:cNvPr id="11" name="AutoShape 6"/>
          <p:cNvSpPr>
            <a:spLocks noChangeArrowheads="1"/>
          </p:cNvSpPr>
          <p:nvPr/>
        </p:nvSpPr>
        <p:spPr bwMode="auto">
          <a:xfrm>
            <a:off x="1519808" y="5219700"/>
            <a:ext cx="3124200" cy="457200"/>
          </a:xfrm>
          <a:prstGeom prst="wedgeRoundRectCallout">
            <a:avLst>
              <a:gd name="adj1" fmla="val -54642"/>
              <a:gd name="adj2" fmla="val -446227"/>
              <a:gd name="adj3" fmla="val 16667"/>
            </a:avLst>
          </a:prstGeom>
          <a:solidFill>
            <a:srgbClr val="FF99CC"/>
          </a:solidFill>
          <a:ln w="9525" algn="ctr">
            <a:noFill/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A symbolic link </a:t>
            </a:r>
            <a:r>
              <a:rPr lang="en-US" altLang="zh-TW" sz="2400" b="1" i="1" dirty="0">
                <a:solidFill>
                  <a:srgbClr val="000000"/>
                </a:solidFill>
                <a:latin typeface="Arial Narrow" pitchFamily="34" charset="0"/>
              </a:rPr>
              <a:t>to a </a:t>
            </a:r>
            <a:r>
              <a:rPr lang="en-US" altLang="zh-TW" sz="2400" b="1" i="1" dirty="0">
                <a:solidFill>
                  <a:srgbClr val="0033CC"/>
                </a:solidFill>
                <a:latin typeface="Arial Narrow" pitchFamily="34" charset="0"/>
              </a:rPr>
              <a:t>file</a:t>
            </a:r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. 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 flipV="1">
            <a:off x="5587008" y="3276600"/>
            <a:ext cx="851892" cy="79097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A6FF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flipV="1">
            <a:off x="4419600" y="3581400"/>
            <a:ext cx="1981200" cy="17907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A6FF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6" name="AutoShape 6"/>
          <p:cNvSpPr>
            <a:spLocks noChangeArrowheads="1"/>
          </p:cNvSpPr>
          <p:nvPr/>
        </p:nvSpPr>
        <p:spPr bwMode="auto">
          <a:xfrm>
            <a:off x="4457700" y="1752600"/>
            <a:ext cx="2476500" cy="800100"/>
          </a:xfrm>
          <a:prstGeom prst="wedgeRoundRectCallout">
            <a:avLst>
              <a:gd name="adj1" fmla="val -173394"/>
              <a:gd name="adj2" fmla="val 62192"/>
              <a:gd name="adj3" fmla="val 16667"/>
            </a:avLst>
          </a:prstGeom>
          <a:solidFill>
            <a:srgbClr val="FF99CC"/>
          </a:solidFill>
          <a:ln w="9525" algn="ctr">
            <a:noFill/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A regular directory. 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4419600" y="3009900"/>
            <a:ext cx="2476500" cy="800100"/>
          </a:xfrm>
          <a:prstGeom prst="wedgeRoundRectCallout">
            <a:avLst>
              <a:gd name="adj1" fmla="val -173133"/>
              <a:gd name="adj2" fmla="val -60768"/>
              <a:gd name="adj3" fmla="val 16667"/>
            </a:avLst>
          </a:prstGeom>
          <a:solidFill>
            <a:srgbClr val="FF99CC"/>
          </a:solidFill>
          <a:ln w="9525" algn="ctr">
            <a:noFill/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Arial Narrow" pitchFamily="34" charset="0"/>
              </a:rPr>
              <a:t>A regular file. </a:t>
            </a:r>
          </a:p>
        </p:txBody>
      </p:sp>
    </p:spTree>
    <p:extLst>
      <p:ext uri="{BB962C8B-B14F-4D97-AF65-F5344CB8AC3E}">
        <p14:creationId xmlns:p14="http://schemas.microsoft.com/office/powerpoint/2010/main" val="27477974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6" grpId="0" animBg="1"/>
      <p:bldP spid="16" grpId="1" animBg="1"/>
      <p:bldP spid="9" grpId="0" animBg="1"/>
      <p:bldP spid="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solidFill>
                  <a:srgbClr val="10068E"/>
                </a:solidFill>
              </a:rPr>
              <a:t>There are many reasons to learn UNIX/Linux: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458200" cy="4953000"/>
          </a:xfrm>
        </p:spPr>
        <p:txBody>
          <a:bodyPr/>
          <a:lstStyle/>
          <a:p>
            <a:pPr eaLnBrk="1" hangingPunct="1"/>
            <a:r>
              <a:rPr lang="en-US" altLang="zh-TW" sz="3600" spc="-20" dirty="0">
                <a:solidFill>
                  <a:srgbClr val="BFBFBF"/>
                </a:solidFill>
              </a:rPr>
              <a:t>Quicker to perform tasks than Windows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chemeClr val="bg1">
                    <a:lumMod val="75000"/>
                  </a:schemeClr>
                </a:solidFill>
              </a:rPr>
              <a:t>But harder to learn</a:t>
            </a:r>
          </a:p>
          <a:p>
            <a:pPr eaLnBrk="1" hangingPunct="1"/>
            <a:r>
              <a:rPr lang="en-US" altLang="zh-TW" sz="3600" dirty="0">
                <a:solidFill>
                  <a:schemeClr val="bg1">
                    <a:lumMod val="75000"/>
                  </a:schemeClr>
                </a:solidFill>
              </a:rPr>
              <a:t>Fewer viruses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chemeClr val="bg1">
                    <a:lumMod val="75000"/>
                  </a:schemeClr>
                </a:solidFill>
              </a:rPr>
              <a:t>Mostly because less pop</a:t>
            </a:r>
            <a:r>
              <a:rPr lang="en-US" altLang="zh-TW" sz="3200" dirty="0">
                <a:solidFill>
                  <a:srgbClr val="BFBFBF"/>
                </a:solidFill>
              </a:rPr>
              <a:t>ular</a:t>
            </a:r>
          </a:p>
          <a:p>
            <a:pPr eaLnBrk="1" hangingPunct="1"/>
            <a:r>
              <a:rPr lang="en-US" altLang="zh-TW" sz="3600" dirty="0">
                <a:solidFill>
                  <a:srgbClr val="BFBFBF"/>
                </a:solidFill>
              </a:rPr>
              <a:t>More research software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chemeClr val="bg1">
                    <a:lumMod val="75000"/>
                  </a:schemeClr>
                </a:solidFill>
              </a:rPr>
              <a:t>But less consumer software</a:t>
            </a:r>
          </a:p>
          <a:p>
            <a:pPr eaLnBrk="1" hangingPunct="1"/>
            <a:r>
              <a:rPr lang="en-US" altLang="zh-TW" sz="3600" dirty="0">
                <a:solidFill>
                  <a:srgbClr val="BFBFBF"/>
                </a:solidFill>
              </a:rPr>
              <a:t>Used a lot in:</a:t>
            </a:r>
          </a:p>
          <a:p>
            <a:pPr lvl="1" eaLnBrk="1" hangingPunct="1">
              <a:spcBef>
                <a:spcPts val="300"/>
              </a:spcBef>
            </a:pPr>
            <a:r>
              <a:rPr lang="en-US" altLang="zh-TW" sz="3200" dirty="0">
                <a:solidFill>
                  <a:srgbClr val="BFBFBF"/>
                </a:solidFill>
              </a:rPr>
              <a:t>Servers, laboratories, embedded systems, low budget systems (because it is free)</a:t>
            </a:r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0" y="4636008"/>
            <a:ext cx="8376684" cy="2232837"/>
          </a:xfrm>
          <a:prstGeom prst="wedgeRoundRectCallout">
            <a:avLst>
              <a:gd name="adj1" fmla="val 22789"/>
              <a:gd name="adj2" fmla="val -49473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39725" marR="0" indent="-17463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3200" spc="-30" dirty="0">
                <a:latin typeface="Arial" charset="0"/>
              </a:rPr>
              <a:t> </a:t>
            </a:r>
            <a:r>
              <a:rPr lang="en-US" sz="2800" spc="-30" dirty="0">
                <a:latin typeface="Arial" charset="0"/>
              </a:rPr>
              <a:t> </a:t>
            </a:r>
            <a:r>
              <a:rPr lang="en-US" sz="3200" spc="-30" dirty="0">
                <a:latin typeface="Arial" charset="0"/>
              </a:rPr>
              <a:t>-</a:t>
            </a:r>
            <a:r>
              <a:rPr lang="en-US" sz="3100" spc="-30" dirty="0">
                <a:latin typeface="Arial" charset="0"/>
              </a:rPr>
              <a:t> </a:t>
            </a:r>
            <a:r>
              <a:rPr lang="en-US" sz="3200" spc="-30" dirty="0">
                <a:latin typeface="Arial" charset="0"/>
              </a:rPr>
              <a:t>Y</a:t>
            </a:r>
            <a:r>
              <a:rPr lang="en-US" sz="3200" dirty="0">
                <a:latin typeface="Arial" charset="0"/>
              </a:rPr>
              <a:t>ou’ll </a:t>
            </a:r>
            <a:r>
              <a:rPr lang="en-US" sz="3200" dirty="0">
                <a:solidFill>
                  <a:srgbClr val="2D2D8A"/>
                </a:solidFill>
                <a:latin typeface="Arial" charset="0"/>
              </a:rPr>
              <a:t>miss out </a:t>
            </a:r>
            <a:r>
              <a:rPr lang="en-US" sz="3200" dirty="0">
                <a:latin typeface="Arial" charset="0"/>
              </a:rPr>
              <a:t>on the chance to learn </a:t>
            </a:r>
          </a:p>
          <a:p>
            <a:pPr marL="744538" indent="-234950" eaLnBrk="1" hangingPunct="1"/>
            <a:r>
              <a:rPr lang="en-US" sz="3200" dirty="0">
                <a:latin typeface="Arial" charset="0"/>
              </a:rPr>
              <a:t>	a </a:t>
            </a:r>
            <a:r>
              <a:rPr lang="en-US" sz="3200" b="1" dirty="0">
                <a:solidFill>
                  <a:srgbClr val="FF0000"/>
                </a:solidFill>
                <a:latin typeface="Arial" charset="0"/>
              </a:rPr>
              <a:t>life skill </a:t>
            </a:r>
            <a:r>
              <a:rPr lang="en-US" sz="3200" dirty="0">
                <a:latin typeface="Arial" charset="0"/>
              </a:rPr>
              <a:t>that can let you henceforth </a:t>
            </a:r>
            <a:br>
              <a:rPr lang="en-US" sz="3200" dirty="0">
                <a:latin typeface="Arial" charset="0"/>
              </a:rPr>
            </a:br>
            <a:r>
              <a:rPr lang="en-US" sz="3200" dirty="0">
                <a:latin typeface="Arial" charset="0"/>
              </a:rPr>
              <a:t>do things quicker.</a:t>
            </a:r>
          </a:p>
          <a:p>
            <a:pPr marL="627063" lvl="0" indent="-179388" eaLnBrk="1" hangingPunct="1">
              <a:tabLst>
                <a:tab pos="342900" algn="l"/>
              </a:tabLst>
            </a:pPr>
            <a:r>
              <a:rPr lang="en-US" sz="2000" spc="-40" dirty="0">
                <a:latin typeface="Arial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Arial" charset="0"/>
              </a:rPr>
              <a:t>-</a:t>
            </a:r>
            <a:r>
              <a:rPr lang="en-US" sz="3200" spc="-100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Y</a:t>
            </a:r>
            <a:r>
              <a:rPr lang="en-US" sz="3200" spc="-40" dirty="0">
                <a:solidFill>
                  <a:srgbClr val="000000"/>
                </a:solidFill>
                <a:latin typeface="Arial" charset="0"/>
              </a:rPr>
              <a:t>o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u’ll </a:t>
            </a:r>
            <a:r>
              <a:rPr lang="en-US" sz="3200" spc="-40" dirty="0">
                <a:solidFill>
                  <a:srgbClr val="000000"/>
                </a:solidFill>
                <a:latin typeface="Arial" charset="0"/>
              </a:rPr>
              <a:t>no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t be prepared f</a:t>
            </a:r>
            <a:r>
              <a:rPr lang="en-US" sz="3200" spc="-40" dirty="0">
                <a:solidFill>
                  <a:srgbClr val="000000"/>
                </a:solidFill>
                <a:latin typeface="Arial" charset="0"/>
              </a:rPr>
              <a:t>o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r t</a:t>
            </a:r>
            <a:r>
              <a:rPr lang="en-US" sz="3200" spc="-50" dirty="0">
                <a:solidFill>
                  <a:srgbClr val="000000"/>
                </a:solidFill>
                <a:latin typeface="Arial" charset="0"/>
              </a:rPr>
              <a:t>h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e</a:t>
            </a:r>
            <a:r>
              <a:rPr lang="en-US" sz="2800" spc="-30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en-US" sz="3200" b="1" spc="-30" dirty="0">
                <a:solidFill>
                  <a:srgbClr val="FF0000"/>
                </a:solidFill>
                <a:latin typeface="Arial" charset="0"/>
              </a:rPr>
              <a:t>workplac</a:t>
            </a:r>
            <a:r>
              <a:rPr lang="en-US" sz="3200" b="1" spc="-200" dirty="0">
                <a:solidFill>
                  <a:srgbClr val="FF0000"/>
                </a:solidFill>
                <a:latin typeface="Arial" charset="0"/>
              </a:rPr>
              <a:t>e</a:t>
            </a:r>
            <a:r>
              <a:rPr lang="en-US" sz="3200" spc="-30" dirty="0">
                <a:solidFill>
                  <a:srgbClr val="000000"/>
                </a:solidFill>
                <a:latin typeface="Arial" charset="0"/>
              </a:rPr>
              <a:t>. 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 flipV="1">
            <a:off x="2514600" y="2209800"/>
            <a:ext cx="838200" cy="1143000"/>
          </a:xfrm>
          <a:prstGeom prst="straightConnector1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Arrow Connector 8"/>
          <p:cNvCxnSpPr/>
          <p:nvPr/>
        </p:nvCxnSpPr>
        <p:spPr bwMode="auto">
          <a:xfrm flipH="1">
            <a:off x="4419600" y="4625162"/>
            <a:ext cx="2743200" cy="1242238"/>
          </a:xfrm>
          <a:prstGeom prst="straightConnector1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763493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2.96296E-6 L 0.04201 -0.292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" y="-146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0" y="968524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altLang="zh-TW" sz="2400" kern="0" dirty="0">
                <a:solidFill>
                  <a:srgbClr val="000000"/>
                </a:solidFill>
                <a:latin typeface="Arial"/>
                <a:ea typeface="新細明體"/>
              </a:rPr>
              <a:t>	</a:t>
            </a:r>
            <a:r>
              <a:rPr lang="en-US" altLang="zh-TW" sz="2800" kern="0" spc="-40" dirty="0">
                <a:solidFill>
                  <a:srgbClr val="000000"/>
                </a:solidFill>
                <a:latin typeface="Arial"/>
                <a:ea typeface="新細明體"/>
              </a:rPr>
              <a:t>The ls -l display line starts with its type: ‘d’ for a directo</a:t>
            </a:r>
            <a:r>
              <a:rPr lang="en-US" altLang="zh-TW" sz="2800" kern="0" spc="-20" dirty="0">
                <a:solidFill>
                  <a:srgbClr val="000000"/>
                </a:solidFill>
                <a:latin typeface="Arial"/>
                <a:ea typeface="新細明體"/>
              </a:rPr>
              <a:t>r</a:t>
            </a:r>
            <a:r>
              <a:rPr lang="en-US" altLang="zh-TW" sz="2800" kern="0" spc="-420" dirty="0">
                <a:solidFill>
                  <a:srgbClr val="000000"/>
                </a:solidFill>
                <a:latin typeface="Arial"/>
                <a:ea typeface="新細明體"/>
              </a:rPr>
              <a:t>y</a:t>
            </a:r>
            <a:r>
              <a:rPr lang="en-US" altLang="zh-TW" sz="2800" kern="0" spc="-20" dirty="0">
                <a:solidFill>
                  <a:srgbClr val="000000"/>
                </a:solidFill>
                <a:latin typeface="Arial"/>
                <a:ea typeface="新細明體"/>
              </a:rPr>
              <a:t>, </a:t>
            </a:r>
            <a:r>
              <a:rPr lang="en-US" altLang="zh-TW" sz="2800" kern="0" dirty="0">
                <a:solidFill>
                  <a:srgbClr val="000000"/>
                </a:solidFill>
                <a:latin typeface="Arial"/>
                <a:ea typeface="新細明體"/>
              </a:rPr>
              <a:t>‘-’ for a file and ‘l’ for a symbolic link:</a:t>
            </a:r>
            <a:endParaRPr lang="en-US" altLang="zh-TW" sz="2000" kern="0" dirty="0">
              <a:solidFill>
                <a:srgbClr val="000000"/>
              </a:solidFill>
              <a:latin typeface="Arial"/>
              <a:ea typeface="新細明體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1219200" y="1730524"/>
            <a:ext cx="6781800" cy="1850876"/>
          </a:xfrm>
          <a:prstGeom prst="rect">
            <a:avLst/>
          </a:prstGeom>
          <a:solidFill>
            <a:srgbClr val="7F7F7F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sz="1600" b="1" dirty="0">
                <a:solidFill>
                  <a:srgbClr val="C0C0C0"/>
                </a:solidFill>
                <a:latin typeface="Arial" charset="0"/>
              </a:rPr>
              <a:t>%</a:t>
            </a: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cd ~/UNIX_L</a:t>
            </a:r>
            <a:r>
              <a:rPr lang="en-US" altLang="zh-TW" b="1" dirty="0">
                <a:solidFill>
                  <a:srgbClr val="C0C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/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linkexample</a:t>
            </a:r>
            <a:endParaRPr lang="en-US" altLang="zh-TW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sz="1600" b="1" dirty="0">
                <a:solidFill>
                  <a:srgbClr val="C0C0C0"/>
                </a:solidFill>
                <a:latin typeface="Arial" charset="0"/>
              </a:rPr>
              <a:t>%</a:t>
            </a: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5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 err="1">
                <a:solidFill>
                  <a:srgbClr val="FF99CC"/>
                </a:solidFill>
                <a:latin typeface="High Tower Text" pitchFamily="18" charset="0"/>
              </a:rPr>
              <a:t>d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baseline="30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146 Feb  3 22:07 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dirA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baseline="30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225 Feb  3 22:10 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fileC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 err="1">
                <a:solidFill>
                  <a:srgbClr val="FF99CC"/>
                </a:solidFill>
                <a:latin typeface="Times New Roman" pitchFamily="18" charset="0"/>
              </a:rPr>
              <a:t>l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x </a:t>
            </a:r>
            <a:r>
              <a:rPr lang="en-US" altLang="en-US" sz="11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2 Feb 13 00:59 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dirB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&gt;  ..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 err="1">
                <a:solidFill>
                  <a:srgbClr val="FF99CC"/>
                </a:solidFill>
                <a:latin typeface="Times New Roman" pitchFamily="18" charset="0"/>
              </a:rPr>
              <a:t>l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x </a:t>
            </a:r>
            <a:r>
              <a:rPr lang="en-US" altLang="en-US" sz="11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5 Feb 13 01:00 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f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&gt;  .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/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fileC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 bwMode="auto">
          <a:xfrm>
            <a:off x="0" y="206524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1" kern="0" dirty="0">
                <a:solidFill>
                  <a:srgbClr val="B2C1F0"/>
                </a:solidFill>
              </a:rPr>
              <a:t>links</a:t>
            </a:r>
            <a:r>
              <a:rPr lang="en-US" altLang="zh-TW" kern="0" dirty="0">
                <a:solidFill>
                  <a:srgbClr val="10068E"/>
                </a:solidFill>
              </a:rPr>
              <a:t> </a:t>
            </a:r>
            <a:r>
              <a:rPr lang="en-US" altLang="zh-TW" kern="0" dirty="0">
                <a:solidFill>
                  <a:srgbClr val="B2C1F0"/>
                </a:solidFill>
              </a:rPr>
              <a:t>and</a:t>
            </a:r>
            <a:r>
              <a:rPr lang="en-US" altLang="zh-TW" kern="0" dirty="0">
                <a:solidFill>
                  <a:srgbClr val="0033CC"/>
                </a:solidFill>
              </a:rPr>
              <a:t> </a:t>
            </a:r>
            <a:r>
              <a:rPr lang="en-US" altLang="zh-TW" b="1" kern="0" dirty="0">
                <a:solidFill>
                  <a:srgbClr val="10068E"/>
                </a:solidFill>
              </a:rPr>
              <a:t>hidden files</a:t>
            </a:r>
            <a:endParaRPr lang="en-US" altLang="zh-TW" sz="4800" kern="0" dirty="0">
              <a:solidFill>
                <a:srgbClr val="10068E"/>
              </a:solidFill>
            </a:endParaRP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1219200" y="4648200"/>
            <a:ext cx="6781800" cy="2133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ls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r>
              <a:rPr lang="en-US" altLang="zh-TW" b="1" dirty="0" err="1">
                <a:solidFill>
                  <a:srgbClr val="FFFF00"/>
                </a:solidFill>
                <a:latin typeface="High Tower Text" pitchFamily="18" charset="0"/>
              </a:rPr>
              <a:t>A</a:t>
            </a:r>
            <a:endParaRPr lang="en-US" altLang="zh-TW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5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 err="1">
                <a:solidFill>
                  <a:srgbClr val="FF99CC"/>
                </a:solidFill>
                <a:latin typeface="High Tower Text" pitchFamily="18" charset="0"/>
              </a:rPr>
              <a:t>d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baseline="30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146 Feb  3 22:07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dirA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baseline="30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225 Feb  3 22:10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fileC</a:t>
            </a:r>
            <a:endParaRPr lang="en-US" altLang="en-US" sz="19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 err="1">
                <a:solidFill>
                  <a:srgbClr val="FF99CC"/>
                </a:solidFill>
                <a:latin typeface="Times New Roman" pitchFamily="18" charset="0"/>
              </a:rPr>
              <a:t>l</a:t>
            </a:r>
            <a:r>
              <a:rPr lang="en-US" altLang="en-US" sz="1900" b="1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2 Feb 13 00:59 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dirB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&gt;  ..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 err="1">
                <a:solidFill>
                  <a:srgbClr val="FF99CC"/>
                </a:solidFill>
                <a:latin typeface="Times New Roman" pitchFamily="18" charset="0"/>
              </a:rPr>
              <a:t>l</a:t>
            </a:r>
            <a:r>
              <a:rPr lang="en-US" altLang="en-US" sz="1900" b="1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b="1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5 Feb 13 01:00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f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&gt;  .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/</a:t>
            </a:r>
            <a:r>
              <a:rPr lang="en-US" altLang="en-US" sz="2000" b="1" dirty="0" err="1">
                <a:solidFill>
                  <a:srgbClr val="C0C0C0"/>
                </a:solidFill>
                <a:latin typeface="High Tower Text" pitchFamily="18" charset="0"/>
              </a:rPr>
              <a:t>fileC</a:t>
            </a:r>
            <a:endParaRPr lang="en-US" altLang="en-US" sz="2000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b="1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b="1" baseline="30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77 Feb 13 01:03 </a:t>
            </a:r>
            <a:r>
              <a:rPr lang="en-US" altLang="en-US" sz="2000" b="1" dirty="0">
                <a:solidFill>
                  <a:srgbClr val="FFFF00"/>
                </a:solidFill>
                <a:latin typeface="High Tower Text" pitchFamily="18" charset="0"/>
              </a:rPr>
              <a:t>.</a:t>
            </a:r>
            <a:r>
              <a:rPr lang="en-US" altLang="en-US" sz="2000" b="1" dirty="0" err="1">
                <a:solidFill>
                  <a:srgbClr val="FFFF00"/>
                </a:solidFill>
                <a:latin typeface="High Tower Text" pitchFamily="18" charset="0"/>
              </a:rPr>
              <a:t>fileD</a:t>
            </a:r>
            <a:endParaRPr lang="en-US" altLang="en-US" sz="1900" b="1" dirty="0">
              <a:solidFill>
                <a:srgbClr val="FFFF00"/>
              </a:solidFill>
              <a:latin typeface="High Tower Text" pitchFamily="18" charset="0"/>
            </a:endParaRP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0" y="381000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altLang="zh-TW" sz="2800" kern="0" dirty="0">
                <a:solidFill>
                  <a:srgbClr val="000000"/>
                </a:solidFill>
                <a:latin typeface="Arial"/>
                <a:ea typeface="新細明體"/>
              </a:rPr>
              <a:t>	</a:t>
            </a:r>
            <a:r>
              <a:rPr lang="en-US" altLang="zh-TW" sz="2800" kern="0" spc="-30" dirty="0">
                <a:solidFill>
                  <a:srgbClr val="000000"/>
                </a:solidFill>
                <a:latin typeface="Arial"/>
                <a:ea typeface="新細明體"/>
              </a:rPr>
              <a:t>Sometimes files are </a:t>
            </a:r>
            <a:r>
              <a:rPr lang="en-US" altLang="zh-TW" sz="2800" kern="0" spc="-30" dirty="0">
                <a:solidFill>
                  <a:srgbClr val="10068E"/>
                </a:solidFill>
                <a:latin typeface="Arial"/>
                <a:ea typeface="新細明體"/>
              </a:rPr>
              <a:t>hidden</a:t>
            </a:r>
            <a:r>
              <a:rPr lang="en-US" altLang="zh-TW" sz="2800" kern="0" spc="-30" dirty="0">
                <a:solidFill>
                  <a:srgbClr val="000000"/>
                </a:solidFill>
                <a:latin typeface="Arial"/>
                <a:ea typeface="新細明體"/>
              </a:rPr>
              <a:t>, because they start with a ‘.’ </a:t>
            </a:r>
            <a:r>
              <a:rPr lang="en-US" altLang="zh-TW" sz="2800" kern="0" dirty="0">
                <a:solidFill>
                  <a:srgbClr val="000000"/>
                </a:solidFill>
                <a:latin typeface="Arial"/>
                <a:ea typeface="新細明體"/>
              </a:rPr>
              <a:t>These can only be seen with the -A flag:</a:t>
            </a:r>
            <a:endParaRPr lang="en-US" altLang="zh-TW" kern="0" dirty="0">
              <a:solidFill>
                <a:srgbClr val="000000"/>
              </a:solidFill>
              <a:latin typeface="Arial"/>
              <a:ea typeface="新細明體"/>
            </a:endParaRPr>
          </a:p>
        </p:txBody>
      </p:sp>
    </p:spTree>
    <p:extLst>
      <p:ext uri="{BB962C8B-B14F-4D97-AF65-F5344CB8AC3E}">
        <p14:creationId xmlns:p14="http://schemas.microsoft.com/office/powerpoint/2010/main" val="36795549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920207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ln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Change file permissions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find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diff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Managing Files and Directories</a:t>
            </a:r>
          </a:p>
        </p:txBody>
      </p:sp>
    </p:spTree>
    <p:extLst>
      <p:ext uri="{BB962C8B-B14F-4D97-AF65-F5344CB8AC3E}">
        <p14:creationId xmlns:p14="http://schemas.microsoft.com/office/powerpoint/2010/main" val="41055105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986484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ln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Change file permissions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find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diff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Managing Files and Directories</a:t>
            </a:r>
          </a:p>
        </p:txBody>
      </p:sp>
    </p:spTree>
    <p:extLst>
      <p:ext uri="{BB962C8B-B14F-4D97-AF65-F5344CB8AC3E}">
        <p14:creationId xmlns:p14="http://schemas.microsoft.com/office/powerpoint/2010/main" val="301754006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295400"/>
            <a:ext cx="9144000" cy="54102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dirty="0"/>
              <a:t>	You always use the -s flag. (Don’t forget)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3600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600" dirty="0">
                <a:solidFill>
                  <a:srgbClr val="FF0000"/>
                </a:solidFill>
              </a:rPr>
              <a:t>	</a:t>
            </a:r>
            <a:r>
              <a:rPr lang="en-US" altLang="zh-TW" sz="3000" dirty="0">
                <a:solidFill>
                  <a:srgbClr val="FF0000"/>
                </a:solidFill>
              </a:rPr>
              <a:t>Remember the symbolic links we saw on slide 89?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dirty="0"/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dirty="0"/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dirty="0"/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dirty="0"/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600" dirty="0"/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050" dirty="0"/>
          </a:p>
          <a:p>
            <a:pPr eaLnBrk="1" hangingPunct="1">
              <a:lnSpc>
                <a:spcPct val="80000"/>
              </a:lnSpc>
              <a:buNone/>
            </a:pPr>
            <a:r>
              <a:rPr lang="en-US" altLang="zh-TW" sz="2600" dirty="0"/>
              <a:t>   </a:t>
            </a:r>
            <a:r>
              <a:rPr lang="en-US" altLang="zh-TW" sz="3000" dirty="0"/>
              <a:t>	</a:t>
            </a:r>
            <a:r>
              <a:rPr lang="en-US" altLang="zh-TW" sz="3000" dirty="0">
                <a:solidFill>
                  <a:srgbClr val="FF0000"/>
                </a:solidFill>
              </a:rPr>
              <a:t>To create them you would type:</a:t>
            </a:r>
            <a:br>
              <a:rPr lang="en-US" altLang="zh-TW" sz="2600" dirty="0">
                <a:solidFill>
                  <a:srgbClr val="FF0000"/>
                </a:solidFill>
              </a:rPr>
            </a:br>
            <a:endParaRPr lang="en-US" altLang="zh-TW" sz="1100" dirty="0">
              <a:solidFill>
                <a:srgbClr val="FF0000"/>
              </a:solidFill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600" dirty="0">
                <a:latin typeface="Andale Mono"/>
              </a:rPr>
              <a:t>		</a:t>
            </a:r>
            <a:r>
              <a:rPr lang="en-US" altLang="zh-TW" sz="3600" b="1" dirty="0">
                <a:solidFill>
                  <a:srgbClr val="0066CC"/>
                </a:solidFill>
                <a:latin typeface="Andale Mono"/>
              </a:rPr>
              <a:t>	</a:t>
            </a:r>
            <a:r>
              <a:rPr lang="en-US" altLang="zh-TW" sz="3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ln </a:t>
            </a:r>
            <a:r>
              <a:rPr lang="en-US" altLang="zh-TW" sz="3600" b="1" dirty="0">
                <a:solidFill>
                  <a:srgbClr val="0066CC"/>
                </a:solidFill>
                <a:latin typeface="Andale Mono"/>
              </a:rPr>
              <a:t>-</a:t>
            </a:r>
            <a:r>
              <a:rPr lang="en-US" altLang="zh-TW" sz="3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s ..  </a:t>
            </a:r>
            <a:r>
              <a:rPr lang="en-US" altLang="zh-TW" sz="3600" b="1" dirty="0" err="1">
                <a:solidFill>
                  <a:srgbClr val="0066CC"/>
                </a:solidFill>
                <a:latin typeface="Lucida Console" panose="020B0609040504020204" pitchFamily="49" charset="0"/>
              </a:rPr>
              <a:t>dirB</a:t>
            </a:r>
            <a:endParaRPr lang="en-US" altLang="zh-TW" sz="3600" b="1" dirty="0">
              <a:solidFill>
                <a:srgbClr val="0066CC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600" b="1" dirty="0">
                <a:solidFill>
                  <a:srgbClr val="0066CC"/>
                </a:solidFill>
                <a:latin typeface="Andale Mono"/>
              </a:rPr>
              <a:t>			</a:t>
            </a:r>
            <a:r>
              <a:rPr lang="en-US" altLang="zh-TW" sz="3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ln </a:t>
            </a:r>
            <a:r>
              <a:rPr lang="en-US" altLang="zh-TW" sz="3600" b="1" dirty="0">
                <a:solidFill>
                  <a:srgbClr val="0066CC"/>
                </a:solidFill>
                <a:latin typeface="Andale Mono"/>
              </a:rPr>
              <a:t>-</a:t>
            </a:r>
            <a:r>
              <a:rPr lang="en-US" altLang="zh-TW" sz="3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s ./</a:t>
            </a:r>
            <a:r>
              <a:rPr lang="en-US" altLang="zh-TW" sz="3600" b="1" dirty="0" err="1">
                <a:solidFill>
                  <a:srgbClr val="0066CC"/>
                </a:solidFill>
                <a:latin typeface="Lucida Console" panose="020B0609040504020204" pitchFamily="49" charset="0"/>
              </a:rPr>
              <a:t>fileC</a:t>
            </a:r>
            <a:r>
              <a:rPr lang="en-US" altLang="zh-TW" sz="3600" b="1" dirty="0">
                <a:solidFill>
                  <a:srgbClr val="0066CC"/>
                </a:solidFill>
                <a:latin typeface="Lucida Console" panose="020B0609040504020204" pitchFamily="49" charset="0"/>
              </a:rPr>
              <a:t>  f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</p:txBody>
      </p:sp>
      <p:sp>
        <p:nvSpPr>
          <p:cNvPr id="542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219200"/>
          </a:xfrm>
          <a:noFill/>
        </p:spPr>
        <p:txBody>
          <a:bodyPr/>
          <a:lstStyle/>
          <a:p>
            <a:pPr eaLnBrk="1" hangingPunct="1">
              <a:lnSpc>
                <a:spcPct val="90000"/>
              </a:lnSpc>
              <a:tabLst>
                <a:tab pos="3089275" algn="l"/>
              </a:tabLst>
            </a:pPr>
            <a:r>
              <a:rPr lang="en-US" altLang="zh-TW" spc="-50" dirty="0">
                <a:solidFill>
                  <a:srgbClr val="10068E"/>
                </a:solidFill>
              </a:rPr>
              <a:t>Creating a Symbolic Link</a:t>
            </a:r>
            <a:endParaRPr lang="en-US" altLang="zh-TW" sz="6000" b="1" spc="-50" dirty="0">
              <a:solidFill>
                <a:srgbClr val="10068E"/>
              </a:solidFill>
              <a:latin typeface="High Tower Text" pitchFamily="18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990600" y="2895600"/>
            <a:ext cx="6781800" cy="16002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zh-TW" sz="1600" b="1" dirty="0">
                <a:solidFill>
                  <a:srgbClr val="C0C0C0"/>
                </a:solidFill>
                <a:latin typeface="Arial" charset="0"/>
              </a:rPr>
              <a:t>%</a:t>
            </a:r>
            <a:r>
              <a:rPr lang="en-US" altLang="zh-TW" b="1" dirty="0">
                <a:solidFill>
                  <a:srgbClr val="C0C0C0"/>
                </a:solidFill>
                <a:latin typeface="Arial" charset="0"/>
              </a:rPr>
              <a:t> </a:t>
            </a:r>
            <a:r>
              <a:rPr lang="en-US" altLang="zh-TW" b="1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b="1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b="1" dirty="0">
              <a:solidFill>
                <a:srgbClr val="FFFF0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5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 err="1">
                <a:solidFill>
                  <a:srgbClr val="FF99CC"/>
                </a:solidFill>
                <a:latin typeface="High Tower Text" pitchFamily="18" charset="0"/>
              </a:rPr>
              <a:t>d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baseline="30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146 Feb  3 22:07 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dirA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b="1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700" b="1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baseline="30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225 Feb  3 22:10 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fileC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 err="1">
                <a:solidFill>
                  <a:srgbClr val="FF99CC"/>
                </a:solidFill>
                <a:latin typeface="Times New Roman" pitchFamily="18" charset="0"/>
              </a:rPr>
              <a:t>l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x </a:t>
            </a:r>
            <a:r>
              <a:rPr lang="en-US" altLang="en-US" sz="11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2 Feb 13 00:59 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dirB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&gt;  ..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b="1" dirty="0" err="1">
                <a:solidFill>
                  <a:srgbClr val="FF99CC"/>
                </a:solidFill>
                <a:latin typeface="Times New Roman" pitchFamily="18" charset="0"/>
              </a:rPr>
              <a:t>l</a:t>
            </a:r>
            <a:r>
              <a:rPr lang="en-US" altLang="en-US" b="1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b="1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x </a:t>
            </a:r>
            <a:r>
              <a:rPr lang="en-US" altLang="en-US" sz="1100" b="1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b="1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5 Feb 13 01:00 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f  </a:t>
            </a:r>
            <a:r>
              <a:rPr lang="en-US" altLang="en-US" b="1" dirty="0">
                <a:solidFill>
                  <a:srgbClr val="C0C0C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en-US" b="1" dirty="0">
                <a:solidFill>
                  <a:srgbClr val="C0C0C0"/>
                </a:solidFill>
                <a:latin typeface="High Tower Text" pitchFamily="18" charset="0"/>
              </a:rPr>
              <a:t>&gt;  .</a:t>
            </a:r>
            <a:r>
              <a:rPr lang="en-US" altLang="en-US" b="1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/</a:t>
            </a:r>
            <a:r>
              <a:rPr lang="en-US" altLang="en-US" b="1" dirty="0" err="1">
                <a:solidFill>
                  <a:srgbClr val="C0C0C0"/>
                </a:solidFill>
                <a:latin typeface="High Tower Text" pitchFamily="18" charset="0"/>
              </a:rPr>
              <a:t>fileC</a:t>
            </a:r>
            <a:endParaRPr lang="en-US" altLang="en-US" b="1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1371601" y="3242059"/>
            <a:ext cx="2438399" cy="491741"/>
          </a:xfrm>
          <a:prstGeom prst="wedgeRoundRectCallout">
            <a:avLst>
              <a:gd name="adj1" fmla="val 112158"/>
              <a:gd name="adj2" fmla="val 10480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2"/>
            </a:solidFill>
            <a:miter lim="800000"/>
            <a:headEnd/>
            <a:tailEnd/>
          </a:ln>
        </p:spPr>
        <p:txBody>
          <a:bodyPr wrap="none"/>
          <a:lstStyle/>
          <a:p>
            <a:pPr algn="ctr"/>
            <a:r>
              <a:rPr lang="en-US" altLang="zh-TW" sz="2400" dirty="0"/>
              <a:t>The link name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1409701" y="3733800"/>
            <a:ext cx="2438399" cy="495300"/>
          </a:xfrm>
          <a:prstGeom prst="wedgeRoundRectCallout">
            <a:avLst>
              <a:gd name="adj1" fmla="val 90447"/>
              <a:gd name="adj2" fmla="val 30873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2"/>
            </a:solidFill>
            <a:miter lim="800000"/>
            <a:headEnd/>
            <a:tailEnd/>
          </a:ln>
        </p:spPr>
        <p:txBody>
          <a:bodyPr wrap="none"/>
          <a:lstStyle/>
          <a:p>
            <a:pPr algn="ctr"/>
            <a:r>
              <a:rPr lang="en-US" altLang="zh-TW" sz="2400" dirty="0"/>
              <a:t>goes at the end.</a:t>
            </a:r>
          </a:p>
        </p:txBody>
      </p:sp>
    </p:spTree>
    <p:extLst>
      <p:ext uri="{BB962C8B-B14F-4D97-AF65-F5344CB8AC3E}">
        <p14:creationId xmlns:p14="http://schemas.microsoft.com/office/powerpoint/2010/main" val="23608936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42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427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427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949114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ln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Change file permissions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find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diff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Managing Files and Directories</a:t>
            </a:r>
          </a:p>
        </p:txBody>
      </p:sp>
    </p:spTree>
    <p:extLst>
      <p:ext uri="{BB962C8B-B14F-4D97-AF65-F5344CB8AC3E}">
        <p14:creationId xmlns:p14="http://schemas.microsoft.com/office/powerpoint/2010/main" val="111485152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5709909"/>
              </p:ext>
            </p:extLst>
          </p:nvPr>
        </p:nvGraphicFramePr>
        <p:xfrm>
          <a:off x="107504" y="1340768"/>
          <a:ext cx="9036496" cy="4242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454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81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22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ls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lrtAS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 the contents of a directory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69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ln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</a:rPr>
                        <a:t>-s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Create a symbolic link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31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chmod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ua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rPr>
                        <a:t>Change file permissions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3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find</a:t>
                      </a:r>
                      <a:r>
                        <a:rPr kumimoji="1" lang="en-US" altLang="en-US" sz="2800" b="1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 . </a:t>
                      </a: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-name</a:t>
                      </a: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1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3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lt"/>
                          <a:ea typeface="+mn-ea"/>
                        </a:rPr>
                        <a:t>Search for a file in a directory structure</a:t>
                      </a:r>
                      <a:endParaRPr kumimoji="0" lang="en-US" altLang="zh-TW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diff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yWqc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TW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Compare two files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34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fgrep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(--color</a:t>
                      </a:r>
                      <a:b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invwoeABC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zh-TW" sz="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uLnTx/>
                        <a:uFillTx/>
                        <a:latin typeface="Arial" charset="0"/>
                        <a:ea typeface="新細明體" pitchFamily="18" charset="-120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Fixed string search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Managing Files and Directories</a:t>
            </a:r>
          </a:p>
        </p:txBody>
      </p:sp>
    </p:spTree>
    <p:extLst>
      <p:ext uri="{BB962C8B-B14F-4D97-AF65-F5344CB8AC3E}">
        <p14:creationId xmlns:p14="http://schemas.microsoft.com/office/powerpoint/2010/main" val="362154912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-76200"/>
            <a:ext cx="9144000" cy="1295400"/>
          </a:xfrm>
          <a:noFill/>
        </p:spPr>
        <p:txBody>
          <a:bodyPr/>
          <a:lstStyle/>
          <a:p>
            <a:pPr eaLnBrk="1" hangingPunct="1">
              <a:lnSpc>
                <a:spcPct val="90000"/>
              </a:lnSpc>
              <a:tabLst>
                <a:tab pos="3089275" algn="l"/>
              </a:tabLst>
            </a:pPr>
            <a:r>
              <a:rPr lang="en-US" altLang="zh-TW" sz="4000" dirty="0">
                <a:solidFill>
                  <a:srgbClr val="10068E"/>
                </a:solidFill>
              </a:rPr>
              <a:t>Changing File Permissions: </a:t>
            </a:r>
            <a:r>
              <a:rPr lang="en-US" altLang="zh-TW" sz="5400" b="1" dirty="0" err="1">
                <a:solidFill>
                  <a:srgbClr val="10068E"/>
                </a:solidFill>
                <a:latin typeface="High Tower Text" pitchFamily="18" charset="0"/>
              </a:rPr>
              <a:t>chmod</a:t>
            </a:r>
            <a:endParaRPr lang="en-US" altLang="zh-TW" sz="5400" b="1" dirty="0">
              <a:solidFill>
                <a:srgbClr val="10068E"/>
              </a:solidFill>
              <a:latin typeface="High Tower Text" pitchFamily="18" charset="0"/>
            </a:endParaRP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295400"/>
            <a:ext cx="9144000" cy="55626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spc="-30" dirty="0"/>
              <a:t> The first argument is the new setting. Next is the filenam</a:t>
            </a:r>
            <a:r>
              <a:rPr lang="en-US" altLang="zh-TW" sz="2800" spc="-130" dirty="0"/>
              <a:t>e</a:t>
            </a:r>
            <a:r>
              <a:rPr lang="en-US" altLang="zh-TW" sz="2800" spc="-30" dirty="0"/>
              <a:t>. </a:t>
            </a:r>
          </a:p>
          <a:p>
            <a:pPr lvl="1" eaLnBrk="1" hangingPunct="1">
              <a:lnSpc>
                <a:spcPct val="80000"/>
              </a:lnSpc>
              <a:spcBef>
                <a:spcPct val="70000"/>
              </a:spcBef>
            </a:pPr>
            <a:r>
              <a:rPr lang="en-US" altLang="zh-TW" sz="2400" dirty="0"/>
              <a:t>You can </a:t>
            </a:r>
            <a:r>
              <a:rPr lang="en-US" altLang="zh-TW" sz="2400" b="1" dirty="0">
                <a:solidFill>
                  <a:srgbClr val="068E26"/>
                </a:solidFill>
              </a:rPr>
              <a:t>add</a:t>
            </a:r>
            <a:r>
              <a:rPr lang="en-US" altLang="zh-TW" sz="2400" dirty="0"/>
              <a:t> options to a specific category.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 err="1">
                <a:solidFill>
                  <a:srgbClr val="068E26"/>
                </a:solidFill>
                <a:latin typeface="High Tower Text" pitchFamily="18" charset="0"/>
              </a:rPr>
              <a:t>u+x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Give the </a:t>
            </a:r>
            <a:r>
              <a:rPr lang="en-US" altLang="zh-TW" sz="2000" dirty="0">
                <a:solidFill>
                  <a:srgbClr val="209A3D"/>
                </a:solidFill>
              </a:rPr>
              <a:t>u</a:t>
            </a:r>
            <a:r>
              <a:rPr lang="en-US" altLang="zh-TW" sz="2000" dirty="0"/>
              <a:t>ser (</a:t>
            </a:r>
            <a:r>
              <a:rPr lang="en-US" altLang="zh-TW" sz="2000" dirty="0" err="1"/>
              <a:t>ie</a:t>
            </a:r>
            <a:r>
              <a:rPr lang="en-US" altLang="zh-TW" sz="2000" dirty="0"/>
              <a:t>, the owner) execute permission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 err="1">
                <a:solidFill>
                  <a:srgbClr val="068E26"/>
                </a:solidFill>
                <a:latin typeface="High Tower Text" pitchFamily="18" charset="0"/>
              </a:rPr>
              <a:t>g+rw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Give the </a:t>
            </a:r>
            <a:r>
              <a:rPr lang="en-US" altLang="zh-TW" sz="2000" dirty="0">
                <a:solidFill>
                  <a:srgbClr val="209A3D"/>
                </a:solidFill>
              </a:rPr>
              <a:t>g</a:t>
            </a:r>
            <a:r>
              <a:rPr lang="en-US" altLang="zh-TW" sz="2000" dirty="0"/>
              <a:t>roup read and write permission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 err="1">
                <a:solidFill>
                  <a:srgbClr val="068E26"/>
                </a:solidFill>
                <a:latin typeface="High Tower Text" pitchFamily="18" charset="0"/>
              </a:rPr>
              <a:t>a+r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Give </a:t>
            </a:r>
            <a:r>
              <a:rPr lang="en-US" altLang="zh-TW" sz="2000" dirty="0">
                <a:solidFill>
                  <a:srgbClr val="209A3D"/>
                </a:solidFill>
              </a:rPr>
              <a:t>a</a:t>
            </a:r>
            <a:r>
              <a:rPr lang="en-US" altLang="zh-TW" sz="2000" dirty="0"/>
              <a:t>ll 3 categories read permission</a:t>
            </a:r>
          </a:p>
          <a:p>
            <a:pPr lvl="2" eaLnBrk="1" hangingPunct="1">
              <a:lnSpc>
                <a:spcPct val="80000"/>
              </a:lnSpc>
              <a:buFontTx/>
              <a:buNone/>
            </a:pPr>
            <a:endParaRPr lang="en-US" altLang="zh-TW" sz="2000" dirty="0"/>
          </a:p>
          <a:p>
            <a:pPr lvl="1" eaLnBrk="1" hangingPunct="1">
              <a:lnSpc>
                <a:spcPct val="80000"/>
              </a:lnSpc>
              <a:spcBef>
                <a:spcPts val="400"/>
              </a:spcBef>
            </a:pPr>
            <a:r>
              <a:rPr lang="en-US" altLang="zh-TW" sz="2400" dirty="0"/>
              <a:t>You can </a:t>
            </a:r>
            <a:r>
              <a:rPr lang="en-US" altLang="zh-TW" sz="2400" b="1" dirty="0">
                <a:solidFill>
                  <a:srgbClr val="FF0000"/>
                </a:solidFill>
              </a:rPr>
              <a:t>remove</a:t>
            </a:r>
            <a:r>
              <a:rPr lang="en-US" altLang="zh-TW" sz="2400" b="1" dirty="0"/>
              <a:t> </a:t>
            </a:r>
            <a:r>
              <a:rPr lang="en-US" altLang="zh-TW" sz="2400" dirty="0"/>
              <a:t>options from a specific category.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</a:rPr>
              <a:t>u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</a:rPr>
              <a:t>w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The </a:t>
            </a:r>
            <a:r>
              <a:rPr lang="en-US" altLang="zh-TW" sz="2000" dirty="0">
                <a:solidFill>
                  <a:srgbClr val="FF0000"/>
                </a:solidFill>
              </a:rPr>
              <a:t>u</a:t>
            </a:r>
            <a:r>
              <a:rPr lang="en-US" altLang="zh-TW" sz="2000" dirty="0"/>
              <a:t>ser (</a:t>
            </a:r>
            <a:r>
              <a:rPr lang="en-US" altLang="zh-TW" sz="2000" dirty="0" err="1"/>
              <a:t>ie</a:t>
            </a:r>
            <a:r>
              <a:rPr lang="en-US" altLang="zh-TW" sz="2000" dirty="0"/>
              <a:t>, the owner) cannot write to it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</a:rPr>
              <a:t>o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rgbClr val="FF0000"/>
                </a:solidFill>
                <a:latin typeface="High Tower Text" pitchFamily="18" charset="0"/>
              </a:rPr>
              <a:t>rw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General users (</a:t>
            </a:r>
            <a:r>
              <a:rPr lang="en-US" altLang="zh-TW" sz="2000" dirty="0" err="1"/>
              <a:t>ie</a:t>
            </a:r>
            <a:r>
              <a:rPr lang="en-US" altLang="zh-TW" sz="2000" dirty="0"/>
              <a:t>, </a:t>
            </a:r>
            <a:r>
              <a:rPr lang="en-US" altLang="zh-TW" sz="2000" dirty="0">
                <a:solidFill>
                  <a:srgbClr val="FF0000"/>
                </a:solidFill>
              </a:rPr>
              <a:t>o</a:t>
            </a:r>
            <a:r>
              <a:rPr lang="en-US" altLang="zh-TW" sz="2000" dirty="0"/>
              <a:t>thers) cannot read or write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</a:rPr>
              <a:t>a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</a:rPr>
              <a:t>x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No category is allowed to execute it (</a:t>
            </a:r>
            <a:r>
              <a:rPr lang="en-US" altLang="zh-TW" sz="2000" dirty="0" err="1"/>
              <a:t>ie</a:t>
            </a:r>
            <a:r>
              <a:rPr lang="en-US" altLang="zh-TW" sz="2000" dirty="0"/>
              <a:t>, </a:t>
            </a:r>
            <a:r>
              <a:rPr lang="en-US" altLang="zh-TW" sz="2000" dirty="0">
                <a:solidFill>
                  <a:srgbClr val="FF0000"/>
                </a:solidFill>
              </a:rPr>
              <a:t>a</a:t>
            </a:r>
            <a:r>
              <a:rPr lang="en-US" altLang="zh-TW" sz="2000" dirty="0"/>
              <a:t>ll can’t)</a:t>
            </a:r>
          </a:p>
          <a:p>
            <a:pPr lvl="2" eaLnBrk="1" hangingPunct="1">
              <a:lnSpc>
                <a:spcPct val="80000"/>
              </a:lnSpc>
              <a:buFontTx/>
              <a:buNone/>
            </a:pPr>
            <a:endParaRPr lang="en-US" altLang="zh-TW" sz="2000" dirty="0"/>
          </a:p>
          <a:p>
            <a:pPr lvl="1" eaLnBrk="1" hangingPunct="1">
              <a:lnSpc>
                <a:spcPct val="80000"/>
              </a:lnSpc>
              <a:spcBef>
                <a:spcPts val="400"/>
              </a:spcBef>
            </a:pPr>
            <a:r>
              <a:rPr lang="en-US" altLang="zh-TW" sz="2400" dirty="0"/>
              <a:t>You can also </a:t>
            </a:r>
            <a:r>
              <a:rPr lang="en-US" altLang="zh-TW" sz="2400" b="1" dirty="0"/>
              <a:t>add </a:t>
            </a:r>
            <a:r>
              <a:rPr lang="en-US" altLang="zh-TW" sz="2400" i="1" dirty="0"/>
              <a:t>and</a:t>
            </a:r>
            <a:r>
              <a:rPr lang="en-US" altLang="zh-TW" sz="2400" b="1" i="1" dirty="0"/>
              <a:t> </a:t>
            </a:r>
            <a:r>
              <a:rPr lang="en-US" altLang="zh-TW" sz="2400" b="1" dirty="0"/>
              <a:t>remove</a:t>
            </a:r>
            <a:r>
              <a:rPr lang="en-US" altLang="zh-TW" sz="2400" dirty="0"/>
              <a:t> by setting everything at once.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r>
              <a:rPr lang="en-US" altLang="zh-TW" sz="2400" dirty="0"/>
              <a:t>	Do this by giving a </a:t>
            </a:r>
            <a:r>
              <a:rPr lang="en-US" altLang="zh-TW" sz="2400" dirty="0">
                <a:solidFill>
                  <a:srgbClr val="7030A0"/>
                </a:solidFill>
              </a:rPr>
              <a:t>three-digit </a:t>
            </a:r>
            <a:r>
              <a:rPr lang="en-US" altLang="zh-TW" sz="2400" dirty="0"/>
              <a:t>octal (</a:t>
            </a:r>
            <a:r>
              <a:rPr lang="zh-TW" altLang="en-US" sz="2000" dirty="0"/>
              <a:t>八進制</a:t>
            </a:r>
            <a:r>
              <a:rPr lang="en-US" altLang="zh-TW" sz="2400" dirty="0"/>
              <a:t>) number: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7030A0"/>
                </a:solidFill>
                <a:latin typeface="Times New Roman" pitchFamily="18" charset="0"/>
              </a:rPr>
              <a:t>777</a:t>
            </a:r>
            <a:r>
              <a:rPr lang="en-US" altLang="zh-TW" dirty="0">
                <a:solidFill>
                  <a:srgbClr val="7030A0"/>
                </a:solidFill>
                <a:latin typeface="High Tower Text" pitchFamily="18" charset="0"/>
              </a:rPr>
              <a:t> </a:t>
            </a:r>
            <a:r>
              <a:rPr lang="en-US" altLang="zh-TW" dirty="0">
                <a:latin typeface="High Tower Text" pitchFamily="18" charset="0"/>
              </a:rPr>
              <a:t>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Everyone gets full permissions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7030A0"/>
                </a:solidFill>
                <a:latin typeface="Times New Roman" pitchFamily="18" charset="0"/>
              </a:rPr>
              <a:t>700</a:t>
            </a:r>
            <a:r>
              <a:rPr lang="en-US" altLang="zh-TW" dirty="0">
                <a:solidFill>
                  <a:srgbClr val="7030A0"/>
                </a:solidFill>
                <a:latin typeface="High Tower Text" pitchFamily="18" charset="0"/>
              </a:rPr>
              <a:t> </a:t>
            </a:r>
            <a:r>
              <a:rPr lang="en-US" altLang="zh-TW" dirty="0">
                <a:latin typeface="High Tower Text" pitchFamily="18" charset="0"/>
              </a:rPr>
              <a:t>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spc="-10" dirty="0"/>
              <a:t>You get full permission. Everyone else gets nothing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7030A0"/>
                </a:solidFill>
                <a:latin typeface="Times New Roman" pitchFamily="18" charset="0"/>
              </a:rPr>
              <a:t>644</a:t>
            </a:r>
            <a:r>
              <a:rPr lang="en-US" altLang="zh-TW" dirty="0">
                <a:solidFill>
                  <a:srgbClr val="7030A0"/>
                </a:solidFill>
                <a:latin typeface="High Tower Text" pitchFamily="18" charset="0"/>
              </a:rPr>
              <a:t> </a:t>
            </a:r>
            <a:r>
              <a:rPr lang="en-US" altLang="zh-TW" dirty="0">
                <a:latin typeface="High Tower Text" pitchFamily="18" charset="0"/>
              </a:rPr>
              <a:t>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spc="-10" dirty="0"/>
              <a:t>You </a:t>
            </a:r>
            <a:r>
              <a:rPr lang="en-US" altLang="zh-TW" sz="2000" dirty="0"/>
              <a:t>can read or write, others can just read</a:t>
            </a:r>
          </a:p>
        </p:txBody>
      </p:sp>
      <p:sp>
        <p:nvSpPr>
          <p:cNvPr id="2" name="圓角矩形圖說文字 1"/>
          <p:cNvSpPr/>
          <p:nvPr/>
        </p:nvSpPr>
        <p:spPr bwMode="auto">
          <a:xfrm>
            <a:off x="685800" y="4079328"/>
            <a:ext cx="7658100" cy="1447800"/>
          </a:xfrm>
          <a:prstGeom prst="wedgeRoundRectCallout">
            <a:avLst>
              <a:gd name="adj1" fmla="val -30163"/>
              <a:gd name="adj2" fmla="val 120213"/>
              <a:gd name="adj3" fmla="val 16667"/>
            </a:avLst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zh-TW" sz="2000" dirty="0">
                <a:solidFill>
                  <a:schemeClr val="bg1"/>
                </a:solidFill>
                <a:latin typeface="Lucida Console" panose="020B0609040504020204" pitchFamily="49" charset="0"/>
                <a:ea typeface="新細明體" charset="-120"/>
              </a:rPr>
              <a:t>%</a:t>
            </a:r>
            <a:r>
              <a:rPr lang="en-US" altLang="zh-TW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chmod</a:t>
            </a:r>
            <a:r>
              <a:rPr lang="en-US" altLang="zh-TW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000" dirty="0">
                <a:solidFill>
                  <a:srgbClr val="8F45C7"/>
                </a:solidFill>
                <a:latin typeface="Lucida Console" panose="020B0609040504020204" pitchFamily="49" charset="0"/>
              </a:rPr>
              <a:t>644</a:t>
            </a:r>
            <a:r>
              <a:rPr lang="en-US" altLang="zh-TW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file </a:t>
            </a:r>
          </a:p>
          <a:p>
            <a:pPr eaLnBrk="1" hangingPunct="1"/>
            <a:r>
              <a:rPr lang="en-US" altLang="zh-TW" sz="2000" dirty="0">
                <a:solidFill>
                  <a:schemeClr val="bg1"/>
                </a:solidFill>
                <a:latin typeface="Lucida Console" panose="020B0609040504020204" pitchFamily="49" charset="0"/>
                <a:ea typeface="新細明體" charset="-120"/>
              </a:rPr>
              <a:t>% </a:t>
            </a:r>
            <a:r>
              <a:rPr lang="en-US" altLang="zh-TW" sz="2000" dirty="0" err="1">
                <a:solidFill>
                  <a:schemeClr val="bg1"/>
                </a:solidFill>
                <a:latin typeface="Lucida Console" panose="020B0609040504020204" pitchFamily="49" charset="0"/>
                <a:ea typeface="新細明體" charset="-120"/>
              </a:rPr>
              <a:t>ls</a:t>
            </a:r>
            <a:r>
              <a:rPr lang="en-US" altLang="zh-TW" sz="2000" dirty="0">
                <a:solidFill>
                  <a:schemeClr val="bg1"/>
                </a:solidFill>
                <a:latin typeface="Lucida Console" panose="020B0609040504020204" pitchFamily="49" charset="0"/>
                <a:ea typeface="新細明體" charset="-120"/>
              </a:rPr>
              <a:t> –l file</a:t>
            </a:r>
          </a:p>
          <a:p>
            <a:pPr eaLnBrk="1" hangingPunct="1">
              <a:lnSpc>
                <a:spcPct val="93000"/>
              </a:lnSpc>
            </a:pPr>
            <a:r>
              <a:rPr kumimoji="1" lang="en-US" altLang="zh-TW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-</a:t>
            </a:r>
            <a:r>
              <a:rPr kumimoji="1" lang="en-US" altLang="zh-TW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rw</a:t>
            </a:r>
            <a:r>
              <a:rPr kumimoji="1" lang="en-US" altLang="zh-TW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-r-</a:t>
            </a:r>
            <a:r>
              <a:rPr kumimoji="1" lang="en-US" altLang="zh-TW" sz="20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-</a:t>
            </a:r>
            <a:r>
              <a:rPr kumimoji="1" lang="en-US" altLang="zh-TW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r--</a:t>
            </a:r>
            <a:r>
              <a:rPr lang="en-US" altLang="zh-TW" sz="2000" dirty="0">
                <a:solidFill>
                  <a:schemeClr val="bg1"/>
                </a:solidFill>
                <a:latin typeface="Lucida Console" panose="020B0609040504020204" pitchFamily="49" charset="0"/>
                <a:ea typeface="新細明體" charset="-120"/>
              </a:rPr>
              <a:t> 1 Me None   225 Feb 3 22:10 </a:t>
            </a:r>
            <a:r>
              <a:rPr lang="en-US" altLang="zh-TW" sz="2000" dirty="0" err="1">
                <a:solidFill>
                  <a:schemeClr val="bg1"/>
                </a:solidFill>
                <a:latin typeface="Lucida Console" panose="020B0609040504020204" pitchFamily="49" charset="0"/>
                <a:ea typeface="新細明體" charset="-120"/>
              </a:rPr>
              <a:t>file</a:t>
            </a:r>
            <a:r>
              <a:rPr lang="en-US" altLang="zh-TW" sz="2500" dirty="0" err="1">
                <a:solidFill>
                  <a:schemeClr val="bg1"/>
                </a:solidFill>
                <a:latin typeface="Lucida Console" panose="020B0609040504020204" pitchFamily="49" charset="0"/>
                <a:ea typeface="新細明體" charset="-120"/>
              </a:rPr>
              <a:t>C</a:t>
            </a:r>
            <a:endParaRPr lang="en-US" altLang="zh-TW" sz="2500" dirty="0">
              <a:solidFill>
                <a:schemeClr val="bg1"/>
              </a:solidFill>
              <a:latin typeface="Lucida Console" panose="020B0609040504020204" pitchFamily="49" charset="0"/>
              <a:ea typeface="新細明體" charset="-120"/>
            </a:endParaRPr>
          </a:p>
          <a:p>
            <a:pPr eaLnBrk="1" hangingPunct="1"/>
            <a:r>
              <a:rPr lang="en-US" altLang="zh-TW" sz="2000" dirty="0">
                <a:solidFill>
                  <a:schemeClr val="bg1"/>
                </a:solidFill>
                <a:latin typeface="Lucida Console" panose="020B0609040504020204" pitchFamily="49" charset="0"/>
                <a:ea typeface="新細明體" charset="-120"/>
              </a:rPr>
              <a:t>%</a:t>
            </a:r>
            <a:endParaRPr kumimoji="1" lang="zh-TW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Lucida Console" panose="020B0609040504020204" pitchFamily="49" charset="0"/>
              <a:ea typeface="新細明體" charset="-120"/>
            </a:endParaRPr>
          </a:p>
        </p:txBody>
      </p:sp>
      <p:sp>
        <p:nvSpPr>
          <p:cNvPr id="5" name="圓角矩形圖說文字 4"/>
          <p:cNvSpPr/>
          <p:nvPr/>
        </p:nvSpPr>
        <p:spPr bwMode="auto">
          <a:xfrm>
            <a:off x="1295400" y="2852244"/>
            <a:ext cx="838200" cy="843456"/>
          </a:xfrm>
          <a:prstGeom prst="wedgeRoundRectCallout">
            <a:avLst>
              <a:gd name="adj1" fmla="val 48028"/>
              <a:gd name="adj2" fmla="val 112737"/>
              <a:gd name="adj3" fmla="val 16667"/>
            </a:avLst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kumimoji="1" lang="en-US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110</a:t>
            </a:r>
            <a:r>
              <a:rPr kumimoji="1" lang="en-US" altLang="zh-TW" sz="20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(2)</a:t>
            </a:r>
            <a:br>
              <a:rPr kumimoji="1" lang="en-US" altLang="zh-TW" sz="20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Lucida Console" panose="020B0609040504020204" pitchFamily="49" charset="0"/>
                <a:ea typeface="新細明體" charset="-120"/>
              </a:rPr>
            </a:br>
            <a:r>
              <a:rPr kumimoji="1" lang="en-US" altLang="zh-TW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=</a:t>
            </a:r>
            <a:r>
              <a:rPr kumimoji="1" lang="en-US" altLang="zh-TW" sz="1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 </a:t>
            </a:r>
            <a:r>
              <a:rPr lang="en-US" altLang="zh-TW" sz="2000" b="1" dirty="0">
                <a:solidFill>
                  <a:srgbClr val="8F45C7"/>
                </a:solidFill>
                <a:latin typeface="Lucida Console" panose="020B0609040504020204" pitchFamily="49" charset="0"/>
                <a:ea typeface="新細明體" charset="-120"/>
              </a:rPr>
              <a:t>6</a:t>
            </a:r>
            <a:r>
              <a:rPr lang="en-US" altLang="zh-TW" sz="2000" baseline="-25000" dirty="0">
                <a:latin typeface="Lucida Console" panose="020B0609040504020204" pitchFamily="49" charset="0"/>
                <a:ea typeface="新細明體" charset="-120"/>
              </a:rPr>
              <a:t>(8)</a:t>
            </a:r>
            <a:endParaRPr kumimoji="1" lang="zh-TW" altLang="en-US" sz="2000" b="0" i="0" u="none" strike="noStrike" cap="none" normalizeH="0" baseline="-25000" dirty="0">
              <a:ln>
                <a:noFill/>
              </a:ln>
              <a:solidFill>
                <a:schemeClr val="tx1"/>
              </a:solidFill>
              <a:effectLst/>
              <a:latin typeface="Lucida Console" panose="020B0609040504020204" pitchFamily="49" charset="0"/>
              <a:ea typeface="新細明體" charset="-120"/>
            </a:endParaRPr>
          </a:p>
        </p:txBody>
      </p:sp>
      <p:sp>
        <p:nvSpPr>
          <p:cNvPr id="6" name="圓角矩形圖說文字 5"/>
          <p:cNvSpPr/>
          <p:nvPr/>
        </p:nvSpPr>
        <p:spPr bwMode="auto">
          <a:xfrm>
            <a:off x="2133600" y="2852244"/>
            <a:ext cx="838200" cy="843456"/>
          </a:xfrm>
          <a:prstGeom prst="wedgeRoundRectCallout">
            <a:avLst>
              <a:gd name="adj1" fmla="val -29222"/>
              <a:gd name="adj2" fmla="val 112737"/>
              <a:gd name="adj3" fmla="val 16667"/>
            </a:avLst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kumimoji="1" lang="en-US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100</a:t>
            </a:r>
            <a:r>
              <a:rPr kumimoji="1" lang="en-US" altLang="zh-TW" sz="20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(2)</a:t>
            </a:r>
            <a:br>
              <a:rPr kumimoji="1" lang="en-US" altLang="zh-TW" sz="20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Lucida Console" panose="020B0609040504020204" pitchFamily="49" charset="0"/>
                <a:ea typeface="新細明體" charset="-120"/>
              </a:rPr>
            </a:br>
            <a:r>
              <a:rPr lang="en-US" altLang="zh-TW" sz="2000" dirty="0">
                <a:latin typeface="Lucida Console" panose="020B0609040504020204" pitchFamily="49" charset="0"/>
                <a:ea typeface="新細明體" charset="-120"/>
              </a:rPr>
              <a:t>=</a:t>
            </a:r>
            <a:r>
              <a:rPr lang="en-US" altLang="zh-TW" sz="1000" dirty="0">
                <a:latin typeface="Lucida Console" panose="020B0609040504020204" pitchFamily="49" charset="0"/>
                <a:ea typeface="新細明體" charset="-120"/>
              </a:rPr>
              <a:t> </a:t>
            </a:r>
            <a:r>
              <a:rPr lang="en-US" altLang="zh-TW" sz="2000" b="1" dirty="0">
                <a:solidFill>
                  <a:srgbClr val="8F45C7"/>
                </a:solidFill>
                <a:latin typeface="Lucida Console" panose="020B0609040504020204" pitchFamily="49" charset="0"/>
                <a:ea typeface="新細明體" charset="-120"/>
              </a:rPr>
              <a:t>4</a:t>
            </a:r>
            <a:r>
              <a:rPr lang="en-US" altLang="zh-TW" sz="2000" baseline="-25000" dirty="0">
                <a:latin typeface="Lucida Console" panose="020B0609040504020204" pitchFamily="49" charset="0"/>
                <a:ea typeface="新細明體" charset="-120"/>
              </a:rPr>
              <a:t>(8)</a:t>
            </a:r>
            <a:endParaRPr lang="zh-TW" altLang="en-US" sz="2000" baseline="-25000" dirty="0">
              <a:latin typeface="Lucida Console" panose="020B0609040504020204" pitchFamily="49" charset="0"/>
              <a:ea typeface="新細明體" charset="-120"/>
            </a:endParaRPr>
          </a:p>
        </p:txBody>
      </p:sp>
      <p:sp>
        <p:nvSpPr>
          <p:cNvPr id="7" name="圓角矩形圖說文字 6"/>
          <p:cNvSpPr/>
          <p:nvPr/>
        </p:nvSpPr>
        <p:spPr bwMode="auto">
          <a:xfrm>
            <a:off x="2971800" y="2852244"/>
            <a:ext cx="838200" cy="843456"/>
          </a:xfrm>
          <a:prstGeom prst="wedgeRoundRectCallout">
            <a:avLst>
              <a:gd name="adj1" fmla="val -106338"/>
              <a:gd name="adj2" fmla="val 116475"/>
              <a:gd name="adj3" fmla="val 16667"/>
            </a:avLst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kumimoji="1" lang="en-US" altLang="zh-TW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100</a:t>
            </a:r>
            <a:r>
              <a:rPr kumimoji="1" lang="en-US" altLang="zh-TW" sz="20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Lucida Console" panose="020B0609040504020204" pitchFamily="49" charset="0"/>
                <a:ea typeface="新細明體" charset="-120"/>
              </a:rPr>
              <a:t>(2)</a:t>
            </a:r>
            <a:br>
              <a:rPr kumimoji="1" lang="en-US" altLang="zh-TW" sz="2000" b="0" i="0" u="none" strike="noStrike" cap="none" normalizeH="0" baseline="-25000" dirty="0">
                <a:ln>
                  <a:noFill/>
                </a:ln>
                <a:solidFill>
                  <a:schemeClr val="tx1"/>
                </a:solidFill>
                <a:effectLst/>
                <a:latin typeface="Lucida Console" panose="020B0609040504020204" pitchFamily="49" charset="0"/>
                <a:ea typeface="新細明體" charset="-120"/>
              </a:rPr>
            </a:br>
            <a:r>
              <a:rPr lang="en-US" altLang="zh-TW" sz="2000" dirty="0">
                <a:latin typeface="Lucida Console" panose="020B0609040504020204" pitchFamily="49" charset="0"/>
                <a:ea typeface="新細明體" charset="-120"/>
              </a:rPr>
              <a:t>=</a:t>
            </a:r>
            <a:r>
              <a:rPr lang="en-US" altLang="zh-TW" sz="1000" dirty="0">
                <a:latin typeface="Lucida Console" panose="020B0609040504020204" pitchFamily="49" charset="0"/>
                <a:ea typeface="新細明體" charset="-120"/>
              </a:rPr>
              <a:t> </a:t>
            </a:r>
            <a:r>
              <a:rPr lang="en-US" altLang="zh-TW" sz="2000" b="1" dirty="0">
                <a:solidFill>
                  <a:srgbClr val="8F45C7"/>
                </a:solidFill>
                <a:latin typeface="Lucida Console" panose="020B0609040504020204" pitchFamily="49" charset="0"/>
                <a:ea typeface="新細明體" charset="-120"/>
              </a:rPr>
              <a:t>4</a:t>
            </a:r>
            <a:r>
              <a:rPr lang="en-US" altLang="zh-TW" sz="2000" baseline="-25000" dirty="0">
                <a:latin typeface="Lucida Console" panose="020B0609040504020204" pitchFamily="49" charset="0"/>
                <a:ea typeface="新細明體" charset="-120"/>
              </a:rPr>
              <a:t>(8)</a:t>
            </a:r>
            <a:endParaRPr lang="zh-TW" altLang="en-US" sz="2000" baseline="-25000" dirty="0">
              <a:latin typeface="Lucida Console" panose="020B0609040504020204" pitchFamily="49" charset="0"/>
              <a:ea typeface="新細明體" charset="-120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2133600" y="2416722"/>
            <a:ext cx="457200" cy="364692"/>
            <a:chOff x="1333500" y="2416722"/>
            <a:chExt cx="457200" cy="364692"/>
          </a:xfrm>
          <a:solidFill>
            <a:srgbClr val="FF6629"/>
          </a:solidFill>
        </p:grpSpPr>
        <p:sp>
          <p:nvSpPr>
            <p:cNvPr id="8" name="圓角矩形圖說文字 7"/>
            <p:cNvSpPr/>
            <p:nvPr/>
          </p:nvSpPr>
          <p:spPr bwMode="auto">
            <a:xfrm>
              <a:off x="1333500" y="2416722"/>
              <a:ext cx="144780" cy="359322"/>
            </a:xfrm>
            <a:prstGeom prst="wedgeRoundRectCallout">
              <a:avLst>
                <a:gd name="adj1" fmla="val 24714"/>
                <a:gd name="adj2" fmla="val 105051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5400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r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10" name="圓角矩形圖說文字 9"/>
            <p:cNvSpPr/>
            <p:nvPr/>
          </p:nvSpPr>
          <p:spPr bwMode="auto">
            <a:xfrm>
              <a:off x="1645920" y="2422092"/>
              <a:ext cx="144780" cy="359322"/>
            </a:xfrm>
            <a:prstGeom prst="wedgeRoundRectCallout">
              <a:avLst>
                <a:gd name="adj1" fmla="val 22596"/>
                <a:gd name="adj2" fmla="val 103344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9" name="圓角矩形圖說文字 8"/>
            <p:cNvSpPr/>
            <p:nvPr/>
          </p:nvSpPr>
          <p:spPr bwMode="auto">
            <a:xfrm>
              <a:off x="1478280" y="2419414"/>
              <a:ext cx="166771" cy="359322"/>
            </a:xfrm>
            <a:prstGeom prst="wedgeRoundRectCallout">
              <a:avLst>
                <a:gd name="adj1" fmla="val 22269"/>
                <a:gd name="adj2" fmla="val 101636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2971800" y="2416722"/>
            <a:ext cx="457200" cy="364692"/>
            <a:chOff x="1333500" y="2416722"/>
            <a:chExt cx="457200" cy="364692"/>
          </a:xfrm>
          <a:solidFill>
            <a:srgbClr val="FF6629"/>
          </a:solidFill>
        </p:grpSpPr>
        <p:sp>
          <p:nvSpPr>
            <p:cNvPr id="13" name="圓角矩形圖說文字 12"/>
            <p:cNvSpPr/>
            <p:nvPr/>
          </p:nvSpPr>
          <p:spPr bwMode="auto">
            <a:xfrm>
              <a:off x="1333500" y="2416722"/>
              <a:ext cx="144780" cy="359322"/>
            </a:xfrm>
            <a:prstGeom prst="wedgeRoundRectCallout">
              <a:avLst>
                <a:gd name="adj1" fmla="val 24714"/>
                <a:gd name="adj2" fmla="val 105051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5400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r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14" name="圓角矩形圖說文字 13"/>
            <p:cNvSpPr/>
            <p:nvPr/>
          </p:nvSpPr>
          <p:spPr bwMode="auto">
            <a:xfrm>
              <a:off x="1645920" y="2422092"/>
              <a:ext cx="144780" cy="359322"/>
            </a:xfrm>
            <a:prstGeom prst="wedgeRoundRectCallout">
              <a:avLst>
                <a:gd name="adj1" fmla="val 22596"/>
                <a:gd name="adj2" fmla="val 103344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15" name="圓角矩形圖說文字 14"/>
            <p:cNvSpPr/>
            <p:nvPr/>
          </p:nvSpPr>
          <p:spPr bwMode="auto">
            <a:xfrm>
              <a:off x="1478280" y="2419414"/>
              <a:ext cx="166771" cy="359322"/>
            </a:xfrm>
            <a:prstGeom prst="wedgeRoundRectCallout">
              <a:avLst>
                <a:gd name="adj1" fmla="val 22269"/>
                <a:gd name="adj2" fmla="val 101636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</p:grpSp>
      <p:grpSp>
        <p:nvGrpSpPr>
          <p:cNvPr id="16" name="群組 15"/>
          <p:cNvGrpSpPr/>
          <p:nvPr/>
        </p:nvGrpSpPr>
        <p:grpSpPr>
          <a:xfrm>
            <a:off x="1296000" y="2416722"/>
            <a:ext cx="457200" cy="364692"/>
            <a:chOff x="1333500" y="2416722"/>
            <a:chExt cx="457200" cy="364692"/>
          </a:xfrm>
          <a:solidFill>
            <a:srgbClr val="FF6629"/>
          </a:solidFill>
        </p:grpSpPr>
        <p:sp>
          <p:nvSpPr>
            <p:cNvPr id="17" name="圓角矩形圖說文字 16"/>
            <p:cNvSpPr/>
            <p:nvPr/>
          </p:nvSpPr>
          <p:spPr bwMode="auto">
            <a:xfrm>
              <a:off x="1333500" y="2416722"/>
              <a:ext cx="144780" cy="359322"/>
            </a:xfrm>
            <a:prstGeom prst="wedgeRoundRectCallout">
              <a:avLst>
                <a:gd name="adj1" fmla="val 24714"/>
                <a:gd name="adj2" fmla="val 105051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5400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r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18" name="圓角矩形圖說文字 17"/>
            <p:cNvSpPr/>
            <p:nvPr/>
          </p:nvSpPr>
          <p:spPr bwMode="auto">
            <a:xfrm>
              <a:off x="1645920" y="2422092"/>
              <a:ext cx="144780" cy="359322"/>
            </a:xfrm>
            <a:prstGeom prst="wedgeRoundRectCallout">
              <a:avLst>
                <a:gd name="adj1" fmla="val 22596"/>
                <a:gd name="adj2" fmla="val 103344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19" name="圓角矩形圖說文字 18"/>
            <p:cNvSpPr/>
            <p:nvPr/>
          </p:nvSpPr>
          <p:spPr bwMode="auto">
            <a:xfrm>
              <a:off x="1478280" y="2419414"/>
              <a:ext cx="166771" cy="359322"/>
            </a:xfrm>
            <a:prstGeom prst="wedgeRoundRectCallout">
              <a:avLst>
                <a:gd name="adj1" fmla="val 22269"/>
                <a:gd name="adj2" fmla="val 101636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w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</p:grpSp>
      <p:grpSp>
        <p:nvGrpSpPr>
          <p:cNvPr id="32" name="群組 31"/>
          <p:cNvGrpSpPr/>
          <p:nvPr/>
        </p:nvGrpSpPr>
        <p:grpSpPr>
          <a:xfrm>
            <a:off x="2133600" y="2416722"/>
            <a:ext cx="457200" cy="364692"/>
            <a:chOff x="1333500" y="2416722"/>
            <a:chExt cx="457200" cy="364692"/>
          </a:xfrm>
          <a:solidFill>
            <a:srgbClr val="FF6629"/>
          </a:solidFill>
        </p:grpSpPr>
        <p:sp>
          <p:nvSpPr>
            <p:cNvPr id="33" name="圓角矩形圖說文字 32"/>
            <p:cNvSpPr/>
            <p:nvPr/>
          </p:nvSpPr>
          <p:spPr bwMode="auto">
            <a:xfrm>
              <a:off x="1333500" y="2416722"/>
              <a:ext cx="144780" cy="359322"/>
            </a:xfrm>
            <a:prstGeom prst="wedgeRoundRectCallout">
              <a:avLst>
                <a:gd name="adj1" fmla="val 24714"/>
                <a:gd name="adj2" fmla="val 105051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5400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r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34" name="圓角矩形圖說文字 33"/>
            <p:cNvSpPr/>
            <p:nvPr/>
          </p:nvSpPr>
          <p:spPr bwMode="auto">
            <a:xfrm>
              <a:off x="1645920" y="2422092"/>
              <a:ext cx="144780" cy="359322"/>
            </a:xfrm>
            <a:prstGeom prst="wedgeRoundRectCallout">
              <a:avLst>
                <a:gd name="adj1" fmla="val 22596"/>
                <a:gd name="adj2" fmla="val 103344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35" name="圓角矩形圖說文字 34"/>
            <p:cNvSpPr/>
            <p:nvPr/>
          </p:nvSpPr>
          <p:spPr bwMode="auto">
            <a:xfrm>
              <a:off x="1478280" y="2419414"/>
              <a:ext cx="166771" cy="359322"/>
            </a:xfrm>
            <a:prstGeom prst="wedgeRoundRectCallout">
              <a:avLst>
                <a:gd name="adj1" fmla="val 22269"/>
                <a:gd name="adj2" fmla="val 101636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</p:grpSp>
      <p:grpSp>
        <p:nvGrpSpPr>
          <p:cNvPr id="36" name="群組 35"/>
          <p:cNvGrpSpPr/>
          <p:nvPr/>
        </p:nvGrpSpPr>
        <p:grpSpPr>
          <a:xfrm>
            <a:off x="2971800" y="2416722"/>
            <a:ext cx="457200" cy="364692"/>
            <a:chOff x="1333500" y="2416722"/>
            <a:chExt cx="457200" cy="364692"/>
          </a:xfrm>
          <a:solidFill>
            <a:srgbClr val="FF6629"/>
          </a:solidFill>
        </p:grpSpPr>
        <p:sp>
          <p:nvSpPr>
            <p:cNvPr id="37" name="圓角矩形圖說文字 36"/>
            <p:cNvSpPr/>
            <p:nvPr/>
          </p:nvSpPr>
          <p:spPr bwMode="auto">
            <a:xfrm>
              <a:off x="1333500" y="2416722"/>
              <a:ext cx="144780" cy="359322"/>
            </a:xfrm>
            <a:prstGeom prst="wedgeRoundRectCallout">
              <a:avLst>
                <a:gd name="adj1" fmla="val 24714"/>
                <a:gd name="adj2" fmla="val 105051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5400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r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38" name="圓角矩形圖說文字 37"/>
            <p:cNvSpPr/>
            <p:nvPr/>
          </p:nvSpPr>
          <p:spPr bwMode="auto">
            <a:xfrm>
              <a:off x="1645920" y="2422092"/>
              <a:ext cx="144780" cy="359322"/>
            </a:xfrm>
            <a:prstGeom prst="wedgeRoundRectCallout">
              <a:avLst>
                <a:gd name="adj1" fmla="val 22596"/>
                <a:gd name="adj2" fmla="val 103344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39" name="圓角矩形圖說文字 38"/>
            <p:cNvSpPr/>
            <p:nvPr/>
          </p:nvSpPr>
          <p:spPr bwMode="auto">
            <a:xfrm>
              <a:off x="1478280" y="2419414"/>
              <a:ext cx="166771" cy="359322"/>
            </a:xfrm>
            <a:prstGeom prst="wedgeRoundRectCallout">
              <a:avLst>
                <a:gd name="adj1" fmla="val 22269"/>
                <a:gd name="adj2" fmla="val 101636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</p:grpSp>
      <p:grpSp>
        <p:nvGrpSpPr>
          <p:cNvPr id="40" name="群組 39"/>
          <p:cNvGrpSpPr/>
          <p:nvPr/>
        </p:nvGrpSpPr>
        <p:grpSpPr>
          <a:xfrm>
            <a:off x="1296000" y="2416722"/>
            <a:ext cx="457200" cy="364692"/>
            <a:chOff x="1333500" y="2416722"/>
            <a:chExt cx="457200" cy="364692"/>
          </a:xfrm>
          <a:solidFill>
            <a:srgbClr val="FF6629"/>
          </a:solidFill>
        </p:grpSpPr>
        <p:sp>
          <p:nvSpPr>
            <p:cNvPr id="41" name="圓角矩形圖說文字 40"/>
            <p:cNvSpPr/>
            <p:nvPr/>
          </p:nvSpPr>
          <p:spPr bwMode="auto">
            <a:xfrm>
              <a:off x="1333500" y="2416722"/>
              <a:ext cx="144780" cy="359322"/>
            </a:xfrm>
            <a:prstGeom prst="wedgeRoundRectCallout">
              <a:avLst>
                <a:gd name="adj1" fmla="val 24714"/>
                <a:gd name="adj2" fmla="val 105051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5400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r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42" name="圓角矩形圖說文字 41"/>
            <p:cNvSpPr/>
            <p:nvPr/>
          </p:nvSpPr>
          <p:spPr bwMode="auto">
            <a:xfrm>
              <a:off x="1645920" y="2422092"/>
              <a:ext cx="144780" cy="359322"/>
            </a:xfrm>
            <a:prstGeom prst="wedgeRoundRectCallout">
              <a:avLst>
                <a:gd name="adj1" fmla="val 22596"/>
                <a:gd name="adj2" fmla="val 103344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43" name="圓角矩形圖說文字 42"/>
            <p:cNvSpPr/>
            <p:nvPr/>
          </p:nvSpPr>
          <p:spPr bwMode="auto">
            <a:xfrm>
              <a:off x="1478280" y="2419414"/>
              <a:ext cx="166771" cy="359322"/>
            </a:xfrm>
            <a:prstGeom prst="wedgeRoundRectCallout">
              <a:avLst>
                <a:gd name="adj1" fmla="val 22269"/>
                <a:gd name="adj2" fmla="val 101636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w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</p:grpSp>
      <p:grpSp>
        <p:nvGrpSpPr>
          <p:cNvPr id="48" name="群組 47"/>
          <p:cNvGrpSpPr/>
          <p:nvPr/>
        </p:nvGrpSpPr>
        <p:grpSpPr>
          <a:xfrm>
            <a:off x="1409700" y="4369880"/>
            <a:ext cx="457200" cy="364692"/>
            <a:chOff x="1333500" y="2416722"/>
            <a:chExt cx="457200" cy="364692"/>
          </a:xfrm>
          <a:solidFill>
            <a:srgbClr val="FF6629"/>
          </a:solidFill>
        </p:grpSpPr>
        <p:sp>
          <p:nvSpPr>
            <p:cNvPr id="49" name="圓角矩形圖說文字 48"/>
            <p:cNvSpPr/>
            <p:nvPr/>
          </p:nvSpPr>
          <p:spPr bwMode="auto">
            <a:xfrm>
              <a:off x="1333500" y="2416722"/>
              <a:ext cx="144780" cy="359322"/>
            </a:xfrm>
            <a:prstGeom prst="wedgeRoundRectCallout">
              <a:avLst>
                <a:gd name="adj1" fmla="val 24714"/>
                <a:gd name="adj2" fmla="val 105051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5400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r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50" name="圓角矩形圖說文字 49"/>
            <p:cNvSpPr/>
            <p:nvPr/>
          </p:nvSpPr>
          <p:spPr bwMode="auto">
            <a:xfrm>
              <a:off x="1645920" y="2422092"/>
              <a:ext cx="144780" cy="359322"/>
            </a:xfrm>
            <a:prstGeom prst="wedgeRoundRectCallout">
              <a:avLst>
                <a:gd name="adj1" fmla="val 22596"/>
                <a:gd name="adj2" fmla="val 103344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51" name="圓角矩形圖說文字 50"/>
            <p:cNvSpPr/>
            <p:nvPr/>
          </p:nvSpPr>
          <p:spPr bwMode="auto">
            <a:xfrm>
              <a:off x="1478280" y="2419414"/>
              <a:ext cx="166771" cy="359322"/>
            </a:xfrm>
            <a:prstGeom prst="wedgeRoundRectCallout">
              <a:avLst>
                <a:gd name="adj1" fmla="val 22269"/>
                <a:gd name="adj2" fmla="val 101636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</p:grpSp>
      <p:grpSp>
        <p:nvGrpSpPr>
          <p:cNvPr id="52" name="群組 51"/>
          <p:cNvGrpSpPr/>
          <p:nvPr/>
        </p:nvGrpSpPr>
        <p:grpSpPr>
          <a:xfrm>
            <a:off x="1866900" y="4369880"/>
            <a:ext cx="457200" cy="364692"/>
            <a:chOff x="1333500" y="2416722"/>
            <a:chExt cx="457200" cy="364692"/>
          </a:xfrm>
          <a:solidFill>
            <a:srgbClr val="FF6629"/>
          </a:solidFill>
        </p:grpSpPr>
        <p:sp>
          <p:nvSpPr>
            <p:cNvPr id="53" name="圓角矩形圖說文字 52"/>
            <p:cNvSpPr/>
            <p:nvPr/>
          </p:nvSpPr>
          <p:spPr bwMode="auto">
            <a:xfrm>
              <a:off x="1333500" y="2416722"/>
              <a:ext cx="144780" cy="359322"/>
            </a:xfrm>
            <a:prstGeom prst="wedgeRoundRectCallout">
              <a:avLst>
                <a:gd name="adj1" fmla="val 24714"/>
                <a:gd name="adj2" fmla="val 105051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5400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r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54" name="圓角矩形圖說文字 53"/>
            <p:cNvSpPr/>
            <p:nvPr/>
          </p:nvSpPr>
          <p:spPr bwMode="auto">
            <a:xfrm>
              <a:off x="1645920" y="2422092"/>
              <a:ext cx="144780" cy="359322"/>
            </a:xfrm>
            <a:prstGeom prst="wedgeRoundRectCallout">
              <a:avLst>
                <a:gd name="adj1" fmla="val 22596"/>
                <a:gd name="adj2" fmla="val 103344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55" name="圓角矩形圖說文字 54"/>
            <p:cNvSpPr/>
            <p:nvPr/>
          </p:nvSpPr>
          <p:spPr bwMode="auto">
            <a:xfrm>
              <a:off x="1478280" y="2419414"/>
              <a:ext cx="166771" cy="359322"/>
            </a:xfrm>
            <a:prstGeom prst="wedgeRoundRectCallout">
              <a:avLst>
                <a:gd name="adj1" fmla="val 22269"/>
                <a:gd name="adj2" fmla="val 101636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</p:grpSp>
      <p:grpSp>
        <p:nvGrpSpPr>
          <p:cNvPr id="56" name="群組 55"/>
          <p:cNvGrpSpPr/>
          <p:nvPr/>
        </p:nvGrpSpPr>
        <p:grpSpPr>
          <a:xfrm>
            <a:off x="959500" y="4369880"/>
            <a:ext cx="457200" cy="364692"/>
            <a:chOff x="1333500" y="2416722"/>
            <a:chExt cx="457200" cy="364692"/>
          </a:xfrm>
          <a:solidFill>
            <a:srgbClr val="FF6629"/>
          </a:solidFill>
        </p:grpSpPr>
        <p:sp>
          <p:nvSpPr>
            <p:cNvPr id="57" name="圓角矩形圖說文字 56"/>
            <p:cNvSpPr/>
            <p:nvPr/>
          </p:nvSpPr>
          <p:spPr bwMode="auto">
            <a:xfrm>
              <a:off x="1333500" y="2416722"/>
              <a:ext cx="144780" cy="359322"/>
            </a:xfrm>
            <a:prstGeom prst="wedgeRoundRectCallout">
              <a:avLst>
                <a:gd name="adj1" fmla="val 24714"/>
                <a:gd name="adj2" fmla="val 105051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5400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r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58" name="圓角矩形圖說文字 57"/>
            <p:cNvSpPr/>
            <p:nvPr/>
          </p:nvSpPr>
          <p:spPr bwMode="auto">
            <a:xfrm>
              <a:off x="1645920" y="2422092"/>
              <a:ext cx="144780" cy="359322"/>
            </a:xfrm>
            <a:prstGeom prst="wedgeRoundRectCallout">
              <a:avLst>
                <a:gd name="adj1" fmla="val 22596"/>
                <a:gd name="adj2" fmla="val 103344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-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  <p:sp>
          <p:nvSpPr>
            <p:cNvPr id="59" name="圓角矩形圖說文字 58"/>
            <p:cNvSpPr/>
            <p:nvPr/>
          </p:nvSpPr>
          <p:spPr bwMode="auto">
            <a:xfrm>
              <a:off x="1478280" y="2419414"/>
              <a:ext cx="166771" cy="359322"/>
            </a:xfrm>
            <a:prstGeom prst="wedgeRoundRectCallout">
              <a:avLst>
                <a:gd name="adj1" fmla="val 22269"/>
                <a:gd name="adj2" fmla="val 101636"/>
                <a:gd name="adj3" fmla="val 16667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0" rIns="91440" bIns="2520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kumimoji="1" lang="en-US" altLang="zh-TW" sz="2800" b="0" i="0" u="none" strike="noStrike" cap="none" normalizeH="0" baseline="0" dirty="0">
                  <a:ln>
                    <a:noFill/>
                  </a:ln>
                  <a:solidFill>
                    <a:srgbClr val="10068E"/>
                  </a:solidFill>
                  <a:effectLst/>
                  <a:latin typeface="Arial Narrow" panose="020B0606020202030204" pitchFamily="34" charset="0"/>
                  <a:ea typeface="新細明體" charset="-120"/>
                </a:rPr>
                <a:t>w</a:t>
              </a:r>
              <a:endParaRPr kumimoji="1" lang="zh-TW" altLang="en-US" sz="2800" b="0" i="0" u="none" strike="noStrike" cap="none" normalizeH="0" baseline="-25000" dirty="0">
                <a:ln>
                  <a:noFill/>
                </a:ln>
                <a:solidFill>
                  <a:srgbClr val="10068E"/>
                </a:solidFill>
                <a:effectLst/>
                <a:latin typeface="Arial Narrow" panose="020B0606020202030204" pitchFamily="34" charset="0"/>
                <a:ea typeface="新細明體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79258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5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81481E-6 L -0.12066 0.28495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42" y="1423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81481E-6 L -0.07847 0.28495 " pathEditMode="relative" rAng="0" ptsTypes="AA">
                                      <p:cBhvr>
                                        <p:cTn id="4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24" y="14236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81481E-6 L -0.03681 0.28495 " pathEditMode="relative" rAng="0" ptsTypes="AA">
                                      <p:cBhvr>
                                        <p:cTn id="4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0" y="14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5" grpId="0" animBg="1"/>
      <p:bldP spid="6" grpId="0" animBg="1"/>
      <p:bldP spid="7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10068E"/>
                </a:solidFill>
              </a:rPr>
              <a:t>How Permissions Affect File Usage </a:t>
            </a:r>
            <a:endParaRPr lang="en-US" altLang="zh-TW" dirty="0">
              <a:solidFill>
                <a:srgbClr val="10068E"/>
              </a:solidFill>
            </a:endParaRPr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7531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400" b="1" dirty="0"/>
              <a:t>%</a:t>
            </a:r>
            <a:r>
              <a:rPr lang="en-US" altLang="zh-TW" sz="24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cd ~/UNIX_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L</a:t>
            </a:r>
            <a:r>
              <a:rPr lang="en-US" altLang="zh-TW" sz="2800" b="1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permissionexample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ls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  <a:ea typeface="LiSu" panose="02010509060101010101" pitchFamily="49" charset="-122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3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3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7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13 Feb 13 01:36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fileA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300" b="1" spc="-80" dirty="0">
                <a:solidFill>
                  <a:schemeClr val="bg1"/>
                </a:solidFill>
                <a:latin typeface="Agency FB" panose="020B0503020202020204" pitchFamily="34" charset="0"/>
                <a:ea typeface="MS Gothic" panose="020B0609070205080204" pitchFamily="49" charset="-128"/>
              </a:rPr>
              <a:t>w</a:t>
            </a:r>
            <a:r>
              <a:rPr lang="pt-BR" altLang="zh-TW" sz="2800" b="1" spc="-8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fileB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--</a:t>
            </a: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500" b="1" spc="6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6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6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20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fileC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fileA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cat: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u+r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Ni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hao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,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shijie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14300" y="990600"/>
            <a:ext cx="9144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r>
              <a:rPr lang="en-US" altLang="zh-TW" sz="2800" b="1" kern="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zh-TW" altLang="en-US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en-US" sz="2800" b="1" kern="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050" b="1" kern="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endParaRPr lang="zh-TW" altLang="en-US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 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1638300" y="4595684"/>
            <a:ext cx="4191000" cy="471616"/>
          </a:xfrm>
          <a:prstGeom prst="wedgeRoundRectCallout">
            <a:avLst>
              <a:gd name="adj1" fmla="val 3995"/>
              <a:gd name="adj2" fmla="val -48025"/>
              <a:gd name="adj3" fmla="val 16667"/>
            </a:avLst>
          </a:prstGeom>
          <a:solidFill>
            <a:srgbClr val="FF99CC"/>
          </a:solidFill>
          <a:ln w="9525" algn="ctr">
            <a:noFill/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+mn-lt"/>
              </a:rPr>
              <a:t>So let’s try to run it.</a:t>
            </a: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638300" y="3691581"/>
            <a:ext cx="4190999" cy="952500"/>
          </a:xfrm>
          <a:prstGeom prst="wedgeRoundRectCallout">
            <a:avLst>
              <a:gd name="adj1" fmla="val -70278"/>
              <a:gd name="adj2" fmla="val -101316"/>
              <a:gd name="adj3" fmla="val 16667"/>
            </a:avLst>
          </a:prstGeom>
          <a:solidFill>
            <a:srgbClr val="FF99CC"/>
          </a:solidFill>
          <a:ln w="9525" algn="ctr">
            <a:noFill/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 err="1">
                <a:solidFill>
                  <a:srgbClr val="000000"/>
                </a:solidFill>
                <a:latin typeface="+mn-lt"/>
              </a:rPr>
              <a:t>fileC</a:t>
            </a:r>
            <a:r>
              <a:rPr lang="en-US" altLang="zh-TW" sz="2400" b="1" dirty="0">
                <a:solidFill>
                  <a:srgbClr val="000000"/>
                </a:solidFill>
                <a:latin typeface="+mn-lt"/>
              </a:rPr>
              <a:t> is apparently an executable.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1638300" y="5067300"/>
            <a:ext cx="4192488" cy="495300"/>
          </a:xfrm>
          <a:prstGeom prst="wedgeRoundRectCallout">
            <a:avLst>
              <a:gd name="adj1" fmla="val -67331"/>
              <a:gd name="adj2" fmla="val 171017"/>
              <a:gd name="adj3" fmla="val 16667"/>
            </a:avLst>
          </a:prstGeom>
          <a:solidFill>
            <a:srgbClr val="FF99CC"/>
          </a:solidFill>
          <a:ln w="9525" algn="ctr">
            <a:noFill/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+mn-lt"/>
              </a:rPr>
              <a:t>This is how you run a file.</a:t>
            </a:r>
          </a:p>
        </p:txBody>
      </p:sp>
    </p:spTree>
    <p:extLst>
      <p:ext uri="{BB962C8B-B14F-4D97-AF65-F5344CB8AC3E}">
        <p14:creationId xmlns:p14="http://schemas.microsoft.com/office/powerpoint/2010/main" val="18258288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58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2580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58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580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580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580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580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2580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580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2580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580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2580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2580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4" dur="500"/>
                                        <p:tgtEl>
                                          <p:spTgt spid="25805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051" grpId="0" animBg="1"/>
      <p:bldP spid="6" grpId="0"/>
      <p:bldP spid="5" grpId="0" animBg="1"/>
      <p:bldP spid="5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10068E"/>
                </a:solidFill>
              </a:rPr>
              <a:t>How Permissions Affect File Usage </a:t>
            </a:r>
            <a:endParaRPr lang="en-US" altLang="zh-TW" dirty="0">
              <a:solidFill>
                <a:srgbClr val="10068E"/>
              </a:solidFill>
            </a:endParaRPr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7531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400" b="1" dirty="0"/>
              <a:t>%</a:t>
            </a:r>
            <a:r>
              <a:rPr lang="en-US" altLang="zh-TW" sz="24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cd ~/UNIX_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L</a:t>
            </a:r>
            <a:r>
              <a:rPr lang="en-US" altLang="zh-TW" sz="2800" b="1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permissionexample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ls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  <a:ea typeface="LiSu" panose="02010509060101010101" pitchFamily="49" charset="-122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3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3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7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13 Feb 13 01:36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fileA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300" b="1" spc="-80" dirty="0">
                <a:solidFill>
                  <a:schemeClr val="bg1"/>
                </a:solidFill>
                <a:latin typeface="Agency FB" panose="020B0503020202020204" pitchFamily="34" charset="0"/>
                <a:ea typeface="MS Gothic" panose="020B0609070205080204" pitchFamily="49" charset="-128"/>
              </a:rPr>
              <a:t>w</a:t>
            </a:r>
            <a:r>
              <a:rPr lang="pt-BR" altLang="zh-TW" sz="2800" b="1" spc="-8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fileB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--</a:t>
            </a: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500" b="1" spc="6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6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6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20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fileC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fileA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cat: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u+r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Ni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hao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,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shijie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bash: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14300" y="990600"/>
            <a:ext cx="9144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r>
              <a:rPr lang="en-US" altLang="zh-TW" sz="2800" b="1" kern="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zh-TW" altLang="en-US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en-US" sz="2800" b="1" kern="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050" b="1" kern="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endParaRPr lang="zh-TW" altLang="en-US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 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199814"/>
      </p:ext>
    </p:extLst>
  </p:cSld>
  <p:clrMapOvr>
    <a:masterClrMapping/>
  </p:clrMapOvr>
  <p:transition advTm="300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10068E"/>
                </a:solidFill>
              </a:rPr>
              <a:t>How Permissions Affect File Usage </a:t>
            </a:r>
            <a:endParaRPr lang="en-US" altLang="zh-TW" dirty="0">
              <a:solidFill>
                <a:srgbClr val="10068E"/>
              </a:solidFill>
            </a:endParaRPr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7531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400" b="1" dirty="0"/>
              <a:t>%</a:t>
            </a:r>
            <a:r>
              <a:rPr lang="en-US" altLang="zh-TW" sz="24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  <a:ea typeface="LiSu" panose="02010509060101010101" pitchFamily="49" charset="-122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3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3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7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13 Feb 13 01:36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fileA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300" b="1" spc="-80" dirty="0">
                <a:solidFill>
                  <a:schemeClr val="bg1"/>
                </a:solidFill>
                <a:latin typeface="Agency FB" panose="020B0503020202020204" pitchFamily="34" charset="0"/>
                <a:ea typeface="MS Gothic" panose="020B0609070205080204" pitchFamily="49" charset="-128"/>
              </a:rPr>
              <a:t>w</a:t>
            </a:r>
            <a:r>
              <a:rPr lang="pt-BR" altLang="zh-TW" sz="2800" b="1" spc="-8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fileB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pt-BR" altLang="zh-TW" sz="2800" b="1" spc="9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--</a:t>
            </a:r>
            <a:r>
              <a:rPr lang="pt-BR" altLang="zh-TW" sz="2800" b="1" spc="-1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500" b="1" spc="60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8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pt-BR" altLang="zh-TW" sz="2600" b="1" spc="160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6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-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Me None</a:t>
            </a:r>
            <a:r>
              <a:rPr lang="pt-BR" altLang="zh-TW" sz="2800" b="1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20 Feb 13 01:37 </a:t>
            </a:r>
            <a:r>
              <a:rPr lang="pt-BR" altLang="zh-TW" sz="2800" b="1" dirty="0">
                <a:solidFill>
                  <a:schemeClr val="bg1"/>
                </a:solidFill>
                <a:latin typeface="High Tower Text" pitchFamily="18" charset="0"/>
              </a:rPr>
              <a:t>fileC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fileA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cat: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u+r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fileB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Ni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hao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,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shijie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!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bash: ./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: Permission denied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dirty="0"/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544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fileC</a:t>
            </a:r>
            <a:endParaRPr lang="en-US" altLang="zh-TW" sz="2800" b="1" dirty="0">
              <a:solidFill>
                <a:schemeClr val="bg1"/>
              </a:solidFill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14300" y="990600"/>
            <a:ext cx="9144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r>
              <a:rPr lang="en-US" altLang="zh-TW" sz="2800" b="1" kern="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zh-TW" altLang="en-US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en-US" sz="2800" b="1" kern="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050" b="1" kern="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endParaRPr lang="zh-TW" altLang="en-US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 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FontTx/>
              <a:buNone/>
            </a:pPr>
            <a:r>
              <a:rPr lang="en-US" altLang="zh-TW" sz="2800" b="1" kern="0" dirty="0">
                <a:solidFill>
                  <a:schemeClr val="bg1"/>
                </a:solidFill>
              </a:rPr>
              <a:t>% </a:t>
            </a:r>
            <a:endParaRPr lang="en-US" altLang="zh-TW" sz="2800" b="1" kern="0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3467100" y="3962400"/>
            <a:ext cx="4192488" cy="1524000"/>
          </a:xfrm>
          <a:prstGeom prst="wedgeRoundRectCallout">
            <a:avLst>
              <a:gd name="adj1" fmla="val -42405"/>
              <a:gd name="adj2" fmla="val 95552"/>
              <a:gd name="adj3" fmla="val 16667"/>
            </a:avLst>
          </a:prstGeom>
          <a:solidFill>
            <a:srgbClr val="FF99CC"/>
          </a:solidFill>
          <a:ln w="9525" algn="ctr">
            <a:noFill/>
            <a:miter lim="800000"/>
            <a:headEnd/>
            <a:tailEnd/>
          </a:ln>
        </p:spPr>
        <p:txBody>
          <a:bodyPr anchor="ctr" anchorCtr="0"/>
          <a:lstStyle/>
          <a:p>
            <a:pPr algn="ctr" eaLnBrk="1" hangingPunct="1"/>
            <a:r>
              <a:rPr lang="en-US" altLang="zh-TW" sz="2400" b="1" dirty="0">
                <a:solidFill>
                  <a:srgbClr val="000000"/>
                </a:solidFill>
                <a:latin typeface="+mn-lt"/>
              </a:rPr>
              <a:t>It turns out that you need read permissions as well </a:t>
            </a:r>
            <a:r>
              <a:rPr lang="en-US" altLang="zh-TW" sz="2400" b="1" spc="-20" dirty="0">
                <a:solidFill>
                  <a:srgbClr val="000000"/>
                </a:solidFill>
                <a:latin typeface="+mn-lt"/>
              </a:rPr>
              <a:t>(since the file must be read</a:t>
            </a:r>
            <a:r>
              <a:rPr lang="en-US" altLang="zh-TW" sz="2400" b="1" dirty="0">
                <a:solidFill>
                  <a:srgbClr val="000000"/>
                </a:solidFill>
                <a:latin typeface="+mn-lt"/>
              </a:rPr>
              <a:t> in order to be executed).</a:t>
            </a:r>
          </a:p>
        </p:txBody>
      </p:sp>
    </p:spTree>
    <p:extLst>
      <p:ext uri="{BB962C8B-B14F-4D97-AF65-F5344CB8AC3E}">
        <p14:creationId xmlns:p14="http://schemas.microsoft.com/office/powerpoint/2010/main" val="27658800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580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14091</TotalTime>
  <Words>16908</Words>
  <Application>Microsoft Office PowerPoint</Application>
  <PresentationFormat>On-screen Show (4:3)</PresentationFormat>
  <Paragraphs>2678</Paragraphs>
  <Slides>155</Slides>
  <Notes>73</Notes>
  <HiddenSlides>0</HiddenSlides>
  <MMClips>0</MMClips>
  <ScaleCrop>false</ScaleCrop>
  <HeadingPairs>
    <vt:vector size="6" baseType="variant">
      <vt:variant>
        <vt:lpstr>Fonts Used</vt:lpstr>
      </vt:variant>
      <vt:variant>
        <vt:i4>23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155</vt:i4>
      </vt:variant>
    </vt:vector>
  </HeadingPairs>
  <TitlesOfParts>
    <vt:vector size="182" baseType="lpstr">
      <vt:lpstr>LiSu</vt:lpstr>
      <vt:lpstr>MS Gothic</vt:lpstr>
      <vt:lpstr>MS PGothic</vt:lpstr>
      <vt:lpstr>MS PGothic</vt:lpstr>
      <vt:lpstr>新細明體</vt:lpstr>
      <vt:lpstr>Agency FB</vt:lpstr>
      <vt:lpstr>Andale Mono</vt:lpstr>
      <vt:lpstr>Arial</vt:lpstr>
      <vt:lpstr>Arial Narrow</vt:lpstr>
      <vt:lpstr>Arial Rounded MT Bold</vt:lpstr>
      <vt:lpstr>Bahnschrift</vt:lpstr>
      <vt:lpstr>Bernard MT Condensed</vt:lpstr>
      <vt:lpstr>Bodoni MT Poster Compressed</vt:lpstr>
      <vt:lpstr>Bookman Old Style</vt:lpstr>
      <vt:lpstr>Calibri</vt:lpstr>
      <vt:lpstr>Cambria Math</vt:lpstr>
      <vt:lpstr>Courier</vt:lpstr>
      <vt:lpstr>High Tower Text</vt:lpstr>
      <vt:lpstr>Lucida Console</vt:lpstr>
      <vt:lpstr>Lucida Grande</vt:lpstr>
      <vt:lpstr>Lucida Sans Unicode</vt:lpstr>
      <vt:lpstr>Times New Roman</vt:lpstr>
      <vt:lpstr>Wingdings</vt:lpstr>
      <vt:lpstr>Default Design</vt:lpstr>
      <vt:lpstr>1_Default Design</vt:lpstr>
      <vt:lpstr>3_Default Design</vt:lpstr>
      <vt:lpstr>4_Default Design</vt:lpstr>
      <vt:lpstr>PowerPoint Presentation</vt:lpstr>
      <vt:lpstr>Course Requirements</vt:lpstr>
      <vt:lpstr>There are many reasons to learn UNIX/Linux:</vt:lpstr>
      <vt:lpstr>There are many reasons to learn UNIX/Linux:</vt:lpstr>
      <vt:lpstr>There are many reasons to learn UNIX/Linux:</vt:lpstr>
      <vt:lpstr>PowerPoint Presentation</vt:lpstr>
      <vt:lpstr>PowerPoint Presentation</vt:lpstr>
      <vt:lpstr>PowerPoint Presentation</vt:lpstr>
      <vt:lpstr>There are many reasons to learn UNIX/Linux:</vt:lpstr>
      <vt:lpstr>Course Outline</vt:lpstr>
      <vt:lpstr>Using the Command Line</vt:lpstr>
      <vt:lpstr>The Unix Philosophy:</vt:lpstr>
      <vt:lpstr>Introducing Unix Commands</vt:lpstr>
      <vt:lpstr>Introducing Unix Commands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File Names</vt:lpstr>
      <vt:lpstr>Changing Directories</vt:lpstr>
      <vt:lpstr>A Simple Unix  Directory Structure</vt:lpstr>
      <vt:lpstr>Special Directories</vt:lpstr>
      <vt:lpstr>Absolute &amp; Relative Paths</vt:lpstr>
      <vt:lpstr>Absolute addressing</vt:lpstr>
      <vt:lpstr>Relative addressing</vt:lpstr>
      <vt:lpstr>Changing Directories</vt:lpstr>
      <vt:lpstr>Navigating in Unix</vt:lpstr>
      <vt:lpstr>Navigating in Unix</vt:lpstr>
      <vt:lpstr>Navigating in Unix</vt:lpstr>
      <vt:lpstr>Changing Directories</vt:lpstr>
      <vt:lpstr>File Creation and Deletion</vt:lpstr>
      <vt:lpstr>File Creation and Deletion</vt:lpstr>
      <vt:lpstr>The Unix Copy Command</vt:lpstr>
      <vt:lpstr>The Unix Copy Command</vt:lpstr>
      <vt:lpstr>The Unix Copy Command</vt:lpstr>
      <vt:lpstr>The Unix Copy Command</vt:lpstr>
      <vt:lpstr>The Unix Copy Command</vt:lpstr>
      <vt:lpstr>Specifying filenames with Wildcards</vt:lpstr>
      <vt:lpstr>Specifying filenames with Wildcards</vt:lpstr>
      <vt:lpstr>The * and ? Wildcards</vt:lpstr>
      <vt:lpstr>The […] and [^…]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Understanding Wildcards</vt:lpstr>
      <vt:lpstr>File Creation and Deletion</vt:lpstr>
      <vt:lpstr>File Creation and Deletion</vt:lpstr>
      <vt:lpstr>mv</vt:lpstr>
      <vt:lpstr>File Creation and Deletion</vt:lpstr>
      <vt:lpstr>File Creation and Deletion</vt:lpstr>
      <vt:lpstr>rm</vt:lpstr>
      <vt:lpstr>File Creation and Deletion</vt:lpstr>
      <vt:lpstr>File Creation and Deletion</vt:lpstr>
      <vt:lpstr>File Creation and Deletion</vt:lpstr>
      <vt:lpstr>File Creation and Deletion</vt:lpstr>
      <vt:lpstr>rm -r</vt:lpstr>
      <vt:lpstr>Managing Files and Directories</vt:lpstr>
      <vt:lpstr>Managing Files and Directories</vt:lpstr>
      <vt:lpstr>The List Command</vt:lpstr>
      <vt:lpstr>List Command Flags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links and hidden files</vt:lpstr>
      <vt:lpstr>PowerPoint Presentation</vt:lpstr>
      <vt:lpstr>Managing Files and Directories</vt:lpstr>
      <vt:lpstr>Managing Files and Directories</vt:lpstr>
      <vt:lpstr>Creating a Symbolic Link</vt:lpstr>
      <vt:lpstr>Managing Files and Directories</vt:lpstr>
      <vt:lpstr>Managing Files and Directories</vt:lpstr>
      <vt:lpstr>Changing File Permissions: chmod</vt:lpstr>
      <vt:lpstr>How Permissions Affect File Usage </vt:lpstr>
      <vt:lpstr>How Permissions Affect File Usage </vt:lpstr>
      <vt:lpstr>How Permissions Affect File Usage </vt:lpstr>
      <vt:lpstr>How Permissions Affect File Usage </vt:lpstr>
      <vt:lpstr>How Permissions Affect File Usage </vt:lpstr>
      <vt:lpstr>How Permissions Affect File Usage </vt:lpstr>
      <vt:lpstr>How Permissions Affect File Usage </vt:lpstr>
      <vt:lpstr>How Permissions Affect File Usage </vt:lpstr>
      <vt:lpstr>How Permissions Affect File Usage </vt:lpstr>
      <vt:lpstr>How Permissions Affect File Usage </vt:lpstr>
      <vt:lpstr>How Permissions Affect File Usage </vt:lpstr>
      <vt:lpstr>Managing Files and Directories</vt:lpstr>
      <vt:lpstr>Managing Files and Directories</vt:lpstr>
      <vt:lpstr>find</vt:lpstr>
      <vt:lpstr>find</vt:lpstr>
      <vt:lpstr>find</vt:lpstr>
      <vt:lpstr>find</vt:lpstr>
      <vt:lpstr>find</vt:lpstr>
      <vt:lpstr>find</vt:lpstr>
      <vt:lpstr>find</vt:lpstr>
      <vt:lpstr>find</vt:lpstr>
      <vt:lpstr>find</vt:lpstr>
      <vt:lpstr>find</vt:lpstr>
      <vt:lpstr>find</vt:lpstr>
      <vt:lpstr>Managing Files and Directories</vt:lpstr>
      <vt:lpstr>Managing Files and Directories</vt:lpstr>
      <vt:lpstr>diff</vt:lpstr>
      <vt:lpstr> A diff  example:</vt:lpstr>
      <vt:lpstr> A diff  example:</vt:lpstr>
      <vt:lpstr> A diff  example:</vt:lpstr>
      <vt:lpstr> A diff  example:</vt:lpstr>
      <vt:lpstr> Here’s what -y does:</vt:lpstr>
      <vt:lpstr>Managing Files and Directories</vt:lpstr>
      <vt:lpstr>Managing Files and Directories</vt:lpstr>
      <vt:lpstr>fgrep</vt:lpstr>
      <vt:lpstr>fgrep</vt:lpstr>
      <vt:lpstr>fgrep</vt:lpstr>
      <vt:lpstr>fgrep</vt:lpstr>
      <vt:lpstr>fgrep</vt:lpstr>
      <vt:lpstr>Managing Files and Directories</vt:lpstr>
      <vt:lpstr>PowerPoint Presentation</vt:lpstr>
      <vt:lpstr>man</vt:lpstr>
      <vt:lpstr>Miscellaneous Commands</vt:lpstr>
      <vt:lpstr>Miscellaneous Commands</vt:lpstr>
      <vt:lpstr> gzip/gunzip</vt:lpstr>
      <vt:lpstr>Miscellaneous Commands</vt:lpstr>
      <vt:lpstr>Miscellaneous Commands</vt:lpstr>
      <vt:lpstr>tar</vt:lpstr>
      <vt:lpstr>PowerPoint Presentation</vt:lpstr>
      <vt:lpstr>Miscellaneous Commands</vt:lpstr>
      <vt:lpstr>Miscellaneous Commands</vt:lpstr>
      <vt:lpstr>Windows text files are formatted differently than UNIX text files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UNIX System Programming</dc:title>
  <dc:creator>Administrator</dc:creator>
  <cp:lastModifiedBy>Me</cp:lastModifiedBy>
  <cp:revision>520</cp:revision>
  <dcterms:created xsi:type="dcterms:W3CDTF">2001-09-03T01:09:27Z</dcterms:created>
  <dcterms:modified xsi:type="dcterms:W3CDTF">2023-02-12T19:26:08Z</dcterms:modified>
</cp:coreProperties>
</file>

<file path=docProps/thumbnail.jpeg>
</file>